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67" r:id="rId3"/>
    <p:sldId id="350" r:id="rId4"/>
    <p:sldId id="267" r:id="rId5"/>
    <p:sldId id="334" r:id="rId6"/>
    <p:sldId id="261" r:id="rId7"/>
    <p:sldId id="286" r:id="rId8"/>
    <p:sldId id="339" r:id="rId9"/>
    <p:sldId id="366" r:id="rId10"/>
    <p:sldId id="371" r:id="rId11"/>
    <p:sldId id="361" r:id="rId12"/>
    <p:sldId id="368" r:id="rId13"/>
    <p:sldId id="364" r:id="rId14"/>
    <p:sldId id="369" r:id="rId15"/>
    <p:sldId id="365" r:id="rId16"/>
    <p:sldId id="319" r:id="rId17"/>
    <p:sldId id="260" r:id="rId18"/>
    <p:sldId id="265" r:id="rId19"/>
    <p:sldId id="263"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BBC"/>
    <a:srgbClr val="CA8D60"/>
    <a:srgbClr val="BC957B"/>
    <a:srgbClr val="345963"/>
    <a:srgbClr val="497F8E"/>
    <a:srgbClr val="DDB191"/>
    <a:srgbClr val="42B7F9"/>
    <a:srgbClr val="B9D3DD"/>
    <a:srgbClr val="EA6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6"/>
    <p:restoredTop sz="70802"/>
  </p:normalViewPr>
  <p:slideViewPr>
    <p:cSldViewPr snapToGrid="0" snapToObjects="1">
      <p:cViewPr>
        <p:scale>
          <a:sx n="78" d="100"/>
          <a:sy n="78" d="100"/>
        </p:scale>
        <p:origin x="640" y="144"/>
      </p:cViewPr>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CE264-1E54-D746-8FC1-1EE0E3D219C3}" type="datetimeFigureOut">
              <a:rPr lang="en-US" smtClean="0"/>
              <a:t>6/18/21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02328-8F72-D549-90F1-53B40DF2A0DF}" type="slidenum">
              <a:rPr lang="en-US" smtClean="0"/>
              <a:t>‹#›</a:t>
            </a:fld>
            <a:endParaRPr lang="en-US"/>
          </a:p>
        </p:txBody>
      </p:sp>
    </p:spTree>
    <p:extLst>
      <p:ext uri="{BB962C8B-B14F-4D97-AF65-F5344CB8AC3E}">
        <p14:creationId xmlns:p14="http://schemas.microsoft.com/office/powerpoint/2010/main" val="369954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Abby Lewis and today I am going to be talking about a project I led that </a:t>
            </a:r>
            <a:r>
              <a:rPr lang="en-US" sz="1200" dirty="0">
                <a:effectLst>
                  <a:outerShdw blurRad="50800" dist="38100" dir="2700000" algn="tl" rotWithShape="0">
                    <a:prstClr val="black">
                      <a:alpha val="40000"/>
                    </a:prstClr>
                  </a:outerShdw>
                </a:effectLst>
              </a:rPr>
              <a:t>INTEGRATED WHOLE-ECOSYSTEM EXPERIMENTS AND ECOSYSTEM MODELING </a:t>
            </a:r>
            <a:r>
              <a:rPr lang="en-US" dirty="0"/>
              <a:t>to understand </a:t>
            </a:r>
            <a:r>
              <a:rPr lang="en-US" sz="1200" dirty="0">
                <a:effectLst>
                  <a:outerShdw blurRad="50800" dist="38100" dir="2700000" algn="tl" rotWithShape="0">
                    <a:prstClr val="black">
                      <a:alpha val="40000"/>
                    </a:prstClr>
                  </a:outerShdw>
                </a:effectLst>
              </a:rPr>
              <a:t>SEASONAL OXYGEN DEPLETION </a:t>
            </a:r>
            <a:r>
              <a:rPr lang="en-US" dirty="0"/>
              <a:t>IN A DRINKING WATER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1</a:t>
            </a:fld>
            <a:endParaRPr lang="en-US"/>
          </a:p>
        </p:txBody>
      </p:sp>
    </p:spTree>
    <p:extLst>
      <p:ext uri="{BB962C8B-B14F-4D97-AF65-F5344CB8AC3E}">
        <p14:creationId xmlns:p14="http://schemas.microsoft.com/office/powerpoint/2010/main" val="37023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in this figure are all volume-weighted hypolimnetic measurements, which I will use throughout the rest of my talk. These concentrations are calculated from twice-weekly CTD casts, which provide high frequency temperature and oxygen measurements, in addition to a wide variety of other data. Profiles were collected at the deepest point in the reservoir. We then used reservoir bathymetry to calculate a volume-weighted concentration of oxygen and an average water temperature throughout the entire hypolimnion.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10</a:t>
            </a:fld>
            <a:endParaRPr lang="en-US"/>
          </a:p>
        </p:txBody>
      </p:sp>
    </p:spTree>
    <p:extLst>
      <p:ext uri="{BB962C8B-B14F-4D97-AF65-F5344CB8AC3E}">
        <p14:creationId xmlns:p14="http://schemas.microsoft.com/office/powerpoint/2010/main" val="335532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these data, we created a model of oxygen demand, where oxygen demand is dependent on….</a:t>
            </a:r>
          </a:p>
          <a:p>
            <a:endParaRPr lang="en-US" dirty="0"/>
          </a:p>
          <a:p>
            <a:r>
              <a:rPr lang="en-US" dirty="0"/>
              <a:t>We then took the original model that contained sensitivity to both temperature and oxygen, and I divided it into two separate models to analyze the dominant drivers of oxygen demand. The temperature-only model included temperature as a driver, but not oxygen concentrations, and the oxygen-only model included oxygen as a driver, but not temperature. We chose this process-based approach rather than typical multiple linear regression approaches due to the substantial body of literature which has suggested these non-linear relationships between temperature, oxygen, and oxygen demand.</a:t>
            </a:r>
          </a:p>
        </p:txBody>
      </p:sp>
      <p:sp>
        <p:nvSpPr>
          <p:cNvPr id="4" name="Slide Number Placeholder 3"/>
          <p:cNvSpPr>
            <a:spLocks noGrp="1"/>
          </p:cNvSpPr>
          <p:nvPr>
            <p:ph type="sldNum" sz="quarter" idx="5"/>
          </p:nvPr>
        </p:nvSpPr>
        <p:spPr/>
        <p:txBody>
          <a:bodyPr/>
          <a:lstStyle/>
          <a:p>
            <a:fld id="{BDD02328-8F72-D549-90F1-53B40DF2A0DF}" type="slidenum">
              <a:rPr lang="en-US" smtClean="0"/>
              <a:t>11</a:t>
            </a:fld>
            <a:endParaRPr lang="en-US"/>
          </a:p>
        </p:txBody>
      </p:sp>
    </p:spTree>
    <p:extLst>
      <p:ext uri="{BB962C8B-B14F-4D97-AF65-F5344CB8AC3E}">
        <p14:creationId xmlns:p14="http://schemas.microsoft.com/office/powerpoint/2010/main" val="147489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you can see observations (plotted as points) compared to model predictions (plotted as lines) over the entire time series of data. </a:t>
            </a:r>
          </a:p>
          <a:p>
            <a:endParaRPr lang="en-US" dirty="0"/>
          </a:p>
          <a:p>
            <a:r>
              <a:rPr lang="en-US" dirty="0"/>
              <a:t>Training vs testing</a:t>
            </a:r>
          </a:p>
          <a:p>
            <a:endParaRPr lang="en-US" dirty="0"/>
          </a:p>
          <a:p>
            <a:r>
              <a:rPr lang="en-US" dirty="0"/>
              <a:t>temperature only model does best at recreating the late summer oxygen increases, while the other models underestimate oxygen demand and over-estimate concentrations in that time period</a:t>
            </a:r>
          </a:p>
        </p:txBody>
      </p:sp>
      <p:sp>
        <p:nvSpPr>
          <p:cNvPr id="4" name="Slide Number Placeholder 3"/>
          <p:cNvSpPr>
            <a:spLocks noGrp="1"/>
          </p:cNvSpPr>
          <p:nvPr>
            <p:ph type="sldNum" sz="quarter" idx="5"/>
          </p:nvPr>
        </p:nvSpPr>
        <p:spPr/>
        <p:txBody>
          <a:bodyPr/>
          <a:lstStyle/>
          <a:p>
            <a:fld id="{BDD02328-8F72-D549-90F1-53B40DF2A0DF}" type="slidenum">
              <a:rPr lang="en-US" smtClean="0"/>
              <a:t>12</a:t>
            </a:fld>
            <a:endParaRPr lang="en-US"/>
          </a:p>
        </p:txBody>
      </p:sp>
    </p:spTree>
    <p:extLst>
      <p:ext uri="{BB962C8B-B14F-4D97-AF65-F5344CB8AC3E}">
        <p14:creationId xmlns:p14="http://schemas.microsoft.com/office/powerpoint/2010/main" val="24089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Anoxic period makes it more predictable in 2018</a:t>
            </a:r>
          </a:p>
          <a:p>
            <a:pPr marL="285750" indent="-285750">
              <a:buFontTx/>
              <a:buChar char="-"/>
            </a:pPr>
            <a:r>
              <a:rPr lang="en-US" dirty="0"/>
              <a:t>COD leads to issues in 2019, 2020</a:t>
            </a:r>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13</a:t>
            </a:fld>
            <a:endParaRPr lang="en-US"/>
          </a:p>
        </p:txBody>
      </p:sp>
    </p:spTree>
    <p:extLst>
      <p:ext uri="{BB962C8B-B14F-4D97-AF65-F5344CB8AC3E}">
        <p14:creationId xmlns:p14="http://schemas.microsoft.com/office/powerpoint/2010/main" val="205436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performed a separate analysis of oxygen demand during only the periods where the oxygenation system was not activated from 2018 to 2019. So each of these panels represents a period of approximately two weeks where the oxygenation system was not activated. All three models were set to the same initial concentration of oxygen, and then we tracked their predictions throughout the onset of anoxia. Interestingly, you can see here that the full model and oxygen-only model actually do better at recreating changes in oxygen over time during these periods. This agrees with previous research, which has found that the oxygenation-induced oxygen demand may be sensitive to temperature. Overall, these results suggest that while oxygen does not play a significant role in determining the rate of oxygen demand averaged over entire seasons, there may be periods of time where oxygen concentrations are in fact an important control on the rate of oxygen demand in lakes and reservoirs</a:t>
            </a:r>
          </a:p>
        </p:txBody>
      </p:sp>
      <p:sp>
        <p:nvSpPr>
          <p:cNvPr id="4" name="Slide Number Placeholder 3"/>
          <p:cNvSpPr>
            <a:spLocks noGrp="1"/>
          </p:cNvSpPr>
          <p:nvPr>
            <p:ph type="sldNum" sz="quarter" idx="5"/>
          </p:nvPr>
        </p:nvSpPr>
        <p:spPr/>
        <p:txBody>
          <a:bodyPr/>
          <a:lstStyle/>
          <a:p>
            <a:fld id="{BDD02328-8F72-D549-90F1-53B40DF2A0DF}" type="slidenum">
              <a:rPr lang="en-US" smtClean="0"/>
              <a:t>14</a:t>
            </a:fld>
            <a:endParaRPr lang="en-US"/>
          </a:p>
        </p:txBody>
      </p:sp>
    </p:spTree>
    <p:extLst>
      <p:ext uri="{BB962C8B-B14F-4D97-AF65-F5344CB8AC3E}">
        <p14:creationId xmlns:p14="http://schemas.microsoft.com/office/powerpoint/2010/main" val="874785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overall, through this project we have found that the temperature-only model performed better than either the oxygen-only model or the full-model, suggesting that changing temperatures may dramatically alter oxygen conditions in lakes and reservoirs.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notably, oxygen appeared to play a more important role in determining the rate of oxygen demand during un-oxygenated intervals, suggesting that oxygen demand may be sensitive to oxygen concentrations in the absence of oxygenation</a:t>
            </a:r>
          </a:p>
          <a:p>
            <a:endParaRPr lang="en-US" dirty="0"/>
          </a:p>
          <a:p>
            <a:r>
              <a:rPr lang="en-US" dirty="0"/>
              <a:t>Moving forward, I am now working to</a:t>
            </a:r>
          </a:p>
          <a:p>
            <a:r>
              <a:rPr lang="en-US" dirty="0"/>
              <a:t>Refine model comparison process considering additional models and further exploring the circumstances under which each model performs best</a:t>
            </a:r>
          </a:p>
          <a:p>
            <a:r>
              <a:rPr lang="en-US" dirty="0"/>
              <a:t>Incorporate chemical oxygen demand, which may be driving poor model performance under </a:t>
            </a:r>
            <a:r>
              <a:rPr lang="en-US" dirty="0" err="1"/>
              <a:t>oxic</a:t>
            </a:r>
            <a:r>
              <a:rPr lang="en-US" dirty="0"/>
              <a:t> conditions</a:t>
            </a:r>
          </a:p>
          <a:p>
            <a:endParaRPr lang="en-US" dirty="0"/>
          </a:p>
          <a:p>
            <a:r>
              <a:rPr lang="en-US" dirty="0"/>
              <a:t>While more work is needed, through this project, we have already begun to develop a better understanding relative importance of temperature and oxygen concentrations as drivers as oxygen demand on a whole ecosystem scale. Through this work we are helping to better predict how water quality and carbon cycling in reservoirs, will change over time.</a:t>
            </a:r>
          </a:p>
        </p:txBody>
      </p:sp>
      <p:sp>
        <p:nvSpPr>
          <p:cNvPr id="4" name="Slide Number Placeholder 3"/>
          <p:cNvSpPr>
            <a:spLocks noGrp="1"/>
          </p:cNvSpPr>
          <p:nvPr>
            <p:ph type="sldNum" sz="quarter" idx="5"/>
          </p:nvPr>
        </p:nvSpPr>
        <p:spPr/>
        <p:txBody>
          <a:bodyPr/>
          <a:lstStyle/>
          <a:p>
            <a:fld id="{BDD02328-8F72-D549-90F1-53B40DF2A0DF}" type="slidenum">
              <a:rPr lang="en-US" smtClean="0"/>
              <a:t>15</a:t>
            </a:fld>
            <a:endParaRPr lang="en-US"/>
          </a:p>
        </p:txBody>
      </p:sp>
    </p:spTree>
    <p:extLst>
      <p:ext uri="{BB962C8B-B14F-4D97-AF65-F5344CB8AC3E}">
        <p14:creationId xmlns:p14="http://schemas.microsoft.com/office/powerpoint/2010/main" val="357164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Carey lab for collecting all of these data over the past six years,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16</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start off by emphasizing that oxygen demand, or the rate of hypolimnetic oxygen depletion, is closely tied to a variety of important ecosystem services in lakes and reservoirs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75% of human water use comes from a combination of rivers, lakes, and reservoirs, so it is important that we conserve these freshwater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reservoirs also play a critical role in the global carbon cycle. Each year, reservoirs around the world bury more organic carbon than all ocean sediments. This serves as an important and understudied ecological carbon sink.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extent to which reservoirs are able to perform either of these important functions depends on oxygen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rates of biological oxygen demand mean that more carbon is being mineralized, increasing GHG production and potentially increasing carbon emissions from reservoirs. High rates of oxygen demand can also cause oxygen concentrations to decrease to the point where you see deteriorating water quality or release of nutrients such as nitrogen and phosphorus which cause harmful algal blooms.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2</a:t>
            </a:fld>
            <a:endParaRPr lang="en-US"/>
          </a:p>
        </p:txBody>
      </p:sp>
    </p:spTree>
    <p:extLst>
      <p:ext uri="{BB962C8B-B14F-4D97-AF65-F5344CB8AC3E}">
        <p14:creationId xmlns:p14="http://schemas.microsoft.com/office/powerpoint/2010/main" val="249054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Oxygen demand contains both biological and chemical components. Biological oxygen demand occurs as a result of respiration that consumes oxygen, while chemical oxygen demand results from oxidation of reduced substances and can also play an important role in determining the overall rate of oxygen consumption.</a:t>
            </a:r>
          </a:p>
          <a:p>
            <a:endParaRPr lang="en-US" dirty="0"/>
          </a:p>
          <a:p>
            <a:r>
              <a:rPr lang="en-US" dirty="0"/>
              <a:t>From previous research, we know that both biological and chemical oxygen demand are dependent on temperature and ambient oxygen concentrations, among other factors</a:t>
            </a:r>
          </a:p>
          <a:p>
            <a:endParaRPr lang="en-US" dirty="0"/>
          </a:p>
          <a:p>
            <a:r>
              <a:rPr lang="en-US" dirty="0"/>
              <a:t>Temperature increases oxygen demand by accelerating biological and chemical processes that consume oxygen, </a:t>
            </a:r>
          </a:p>
          <a:p>
            <a:endParaRPr lang="en-US" dirty="0"/>
          </a:p>
          <a:p>
            <a:r>
              <a:rPr lang="en-US" dirty="0"/>
              <a:t>likewise increased oxygen availability can accelerate diffusion of oxygen into anoxic sediment and release oxygen limitation of bacterial respiration, all increasing the rate of oxygen demand </a:t>
            </a:r>
          </a:p>
        </p:txBody>
      </p:sp>
      <p:sp>
        <p:nvSpPr>
          <p:cNvPr id="4" name="Slide Number Placeholder 3"/>
          <p:cNvSpPr>
            <a:spLocks noGrp="1"/>
          </p:cNvSpPr>
          <p:nvPr>
            <p:ph type="sldNum" sz="quarter" idx="5"/>
          </p:nvPr>
        </p:nvSpPr>
        <p:spPr/>
        <p:txBody>
          <a:bodyPr/>
          <a:lstStyle/>
          <a:p>
            <a:fld id="{BDD02328-8F72-D549-90F1-53B40DF2A0DF}" type="slidenum">
              <a:rPr lang="en-US" smtClean="0"/>
              <a:t>3</a:t>
            </a:fld>
            <a:endParaRPr lang="en-US"/>
          </a:p>
        </p:txBody>
      </p:sp>
    </p:spTree>
    <p:extLst>
      <p:ext uri="{BB962C8B-B14F-4D97-AF65-F5344CB8AC3E}">
        <p14:creationId xmlns:p14="http://schemas.microsoft.com/office/powerpoint/2010/main" val="143383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difficult to predict how the rate of oxygen demand will change over time in a given body of water, in part because changes in climate and land use are having divergent effects on oxygen demand. </a:t>
            </a:r>
          </a:p>
          <a:p>
            <a:endParaRPr lang="en-US" dirty="0"/>
          </a:p>
          <a:p>
            <a:r>
              <a:rPr lang="en-US" dirty="0"/>
              <a:t>Water temperatures in the upper layer of a lake or reservoir are generally increasing around the world, potentially increasing the rate of oxygen demand and decreasing oxygen concentrations. </a:t>
            </a:r>
          </a:p>
          <a:p>
            <a:endParaRPr lang="en-US" dirty="0"/>
          </a:p>
          <a:p>
            <a:r>
              <a:rPr lang="en-US" dirty="0"/>
              <a:t>At the same time, bottom-water temperatures are generally decreasing as a result of increased shading from dissolved organic carbon, which would decrease the rate of oxygen demand and lead to higher oxygen concentrations. </a:t>
            </a:r>
          </a:p>
          <a:p>
            <a:endParaRPr lang="en-US" dirty="0"/>
          </a:p>
          <a:p>
            <a:r>
              <a:rPr lang="en-US" dirty="0"/>
              <a:t>Increased storm frequency and intensity can directly increase oxygen concentrations in lakes and reservoirs</a:t>
            </a:r>
          </a:p>
          <a:p>
            <a:endParaRPr lang="en-US" dirty="0"/>
          </a:p>
          <a:p>
            <a:r>
              <a:rPr lang="en-US" dirty="0"/>
              <a:t>And finally changes in land use and climate are driving eutrophication, which can increase oxygen demand and decrease oxygen concentrations</a:t>
            </a:r>
          </a:p>
          <a:p>
            <a:endParaRPr lang="en-US" dirty="0"/>
          </a:p>
          <a:p>
            <a:r>
              <a:rPr lang="en-US" dirty="0"/>
              <a:t>In light of these heterogeneous changes, it is important that we understand the relative importance of temperature and oxygen concentrations as drivers as oxygen demand, so that we can predict how water quality and carbon cycling in reservoirs, will change over time.</a:t>
            </a:r>
          </a:p>
        </p:txBody>
      </p:sp>
      <p:sp>
        <p:nvSpPr>
          <p:cNvPr id="4" name="Slide Number Placeholder 3"/>
          <p:cNvSpPr>
            <a:spLocks noGrp="1"/>
          </p:cNvSpPr>
          <p:nvPr>
            <p:ph type="sldNum" sz="quarter" idx="5"/>
          </p:nvPr>
        </p:nvSpPr>
        <p:spPr/>
        <p:txBody>
          <a:bodyPr/>
          <a:lstStyle/>
          <a:p>
            <a:fld id="{BDD02328-8F72-D549-90F1-53B40DF2A0DF}" type="slidenum">
              <a:rPr lang="en-US" smtClean="0"/>
              <a:t>4</a:t>
            </a:fld>
            <a:endParaRPr lang="en-US"/>
          </a:p>
        </p:txBody>
      </p:sp>
    </p:spTree>
    <p:extLst>
      <p:ext uri="{BB962C8B-B14F-4D97-AF65-F5344CB8AC3E}">
        <p14:creationId xmlns:p14="http://schemas.microsoft.com/office/powerpoint/2010/main" val="397632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worth noting that most previous research that has been done on oxygen demand has been done in small-scale incubations, making it difficult to assess how these factors will interact on an ecosystem-wide scale</a:t>
            </a:r>
          </a:p>
        </p:txBody>
      </p:sp>
      <p:sp>
        <p:nvSpPr>
          <p:cNvPr id="4" name="Slide Number Placeholder 3"/>
          <p:cNvSpPr>
            <a:spLocks noGrp="1"/>
          </p:cNvSpPr>
          <p:nvPr>
            <p:ph type="sldNum" sz="quarter" idx="5"/>
          </p:nvPr>
        </p:nvSpPr>
        <p:spPr/>
        <p:txBody>
          <a:bodyPr/>
          <a:lstStyle/>
          <a:p>
            <a:fld id="{852F2286-A7BE-3C45-BF45-D0BE8CAB7BDE}" type="slidenum">
              <a:rPr lang="en-US" smtClean="0"/>
              <a:t>5</a:t>
            </a:fld>
            <a:endParaRPr lang="en-US"/>
          </a:p>
        </p:txBody>
      </p:sp>
    </p:spTree>
    <p:extLst>
      <p:ext uri="{BB962C8B-B14F-4D97-AF65-F5344CB8AC3E}">
        <p14:creationId xmlns:p14="http://schemas.microsoft.com/office/powerpoint/2010/main" val="199203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Consequently, our focal question for this study was “How do temperature and oxygen interact to determine the rate of oxygen demand at the scale of a whole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6</a:t>
            </a:fld>
            <a:endParaRPr lang="en-US"/>
          </a:p>
        </p:txBody>
      </p:sp>
    </p:spTree>
    <p:extLst>
      <p:ext uri="{BB962C8B-B14F-4D97-AF65-F5344CB8AC3E}">
        <p14:creationId xmlns:p14="http://schemas.microsoft.com/office/powerpoint/2010/main" val="536428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question, I used data from Falling Creek Reservoir, which is located in Southwest VA. Falling creek is a useful study site for this question, because it is equipped with a hypolimnetic oxygenation system that allows us to experimentally alter oxygen concentrations in the bottom waters of the reservoir, without decreasing thermal stability. </a:t>
            </a:r>
          </a:p>
          <a:p>
            <a:endParaRPr lang="en-US" dirty="0"/>
          </a:p>
          <a:p>
            <a:r>
              <a:rPr lang="en-US" dirty="0"/>
              <a:t>You can see that oxygenation system in this picture at the bottom. The oxygenation system operates at the bottom of the reservoir, but we had a perfect photo opportunity when we brought the system up to the surface for maintenance. </a:t>
            </a:r>
          </a:p>
          <a:p>
            <a:endParaRPr lang="en-US" dirty="0"/>
          </a:p>
          <a:p>
            <a:r>
              <a:rPr lang="en-US" dirty="0"/>
              <a:t>Oxygenation can be turned on and off on demand by scientists and managers, as shown in the picture above. </a:t>
            </a:r>
          </a:p>
          <a:p>
            <a:endParaRPr lang="en-US" dirty="0"/>
          </a:p>
          <a:p>
            <a:r>
              <a:rPr lang="en-US" dirty="0"/>
              <a:t>Starting in 2013, this oxygenation system has been operated on a variable schedule, providing a perfect dataset that disentangles seasonal correlations between oxygen concentrations and temperatures, helping us isolate the separate impacts of oxygen and temperature on oxygen demand.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want to give a huge shout out to the western </a:t>
            </a:r>
            <a:r>
              <a:rPr lang="en-US" dirty="0" err="1"/>
              <a:t>virginia</a:t>
            </a:r>
            <a:r>
              <a:rPr lang="en-US" dirty="0"/>
              <a:t> water authority for allowing us to work in their reservoir and perform these whole-ecosystem experiments over the past 8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15869-3815-8840-8D7D-BDC2DF82C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76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you can see that o</a:t>
            </a:r>
            <a:r>
              <a:rPr lang="en-US" sz="1200" kern="1200" dirty="0">
                <a:solidFill>
                  <a:schemeClr val="tx1"/>
                </a:solidFill>
                <a:latin typeface="Century Gothic" panose="020B0502020202020204" pitchFamily="34" charset="0"/>
                <a:ea typeface="+mn-ea"/>
                <a:cs typeface="+mn-cs"/>
              </a:rPr>
              <a:t>xygenation really is effective at increasing hypolimnetic </a:t>
            </a:r>
            <a:r>
              <a:rPr lang="en-US" sz="1200" kern="1200">
                <a:solidFill>
                  <a:schemeClr val="tx1"/>
                </a:solidFill>
                <a:latin typeface="Century Gothic" panose="020B0502020202020204" pitchFamily="34" charset="0"/>
                <a:ea typeface="+mn-ea"/>
                <a:cs typeface="+mn-cs"/>
              </a:rPr>
              <a:t>oxygen concentrations</a:t>
            </a:r>
            <a:endParaRPr lang="en-US" dirty="0"/>
          </a:p>
          <a:p>
            <a:endParaRPr lang="en-US" dirty="0"/>
          </a:p>
          <a:p>
            <a:endParaRPr lang="en-US" dirty="0"/>
          </a:p>
          <a:p>
            <a:r>
              <a:rPr lang="en-US" dirty="0"/>
              <a:t>... In this figure I am only showing data from 2018 for the purpose of illustration, but I also used data from 2013 to 2020 in my analysis</a:t>
            </a:r>
          </a:p>
        </p:txBody>
      </p:sp>
      <p:sp>
        <p:nvSpPr>
          <p:cNvPr id="4" name="Slide Number Placeholder 3"/>
          <p:cNvSpPr>
            <a:spLocks noGrp="1"/>
          </p:cNvSpPr>
          <p:nvPr>
            <p:ph type="sldNum" sz="quarter" idx="5"/>
          </p:nvPr>
        </p:nvSpPr>
        <p:spPr/>
        <p:txBody>
          <a:bodyPr/>
          <a:lstStyle/>
          <a:p>
            <a:fld id="{852F2286-A7BE-3C45-BF45-D0BE8CAB7BDE}" type="slidenum">
              <a:rPr lang="en-US" smtClean="0"/>
              <a:t>8</a:t>
            </a:fld>
            <a:endParaRPr lang="en-US"/>
          </a:p>
        </p:txBody>
      </p:sp>
    </p:spTree>
    <p:extLst>
      <p:ext uri="{BB962C8B-B14F-4D97-AF65-F5344CB8AC3E}">
        <p14:creationId xmlns:p14="http://schemas.microsoft.com/office/powerpoint/2010/main" val="261101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You’ll notice data from 2017 are excluded from this figure. This is due to equipment failure that limited temperature and oxygen data availability in that year.</a:t>
            </a:r>
          </a:p>
        </p:txBody>
      </p:sp>
      <p:sp>
        <p:nvSpPr>
          <p:cNvPr id="4" name="Slide Number Placeholder 3"/>
          <p:cNvSpPr>
            <a:spLocks noGrp="1"/>
          </p:cNvSpPr>
          <p:nvPr>
            <p:ph type="sldNum" sz="quarter" idx="5"/>
          </p:nvPr>
        </p:nvSpPr>
        <p:spPr/>
        <p:txBody>
          <a:bodyPr/>
          <a:lstStyle/>
          <a:p>
            <a:fld id="{BDD02328-8F72-D549-90F1-53B40DF2A0DF}" type="slidenum">
              <a:rPr lang="en-US" smtClean="0"/>
              <a:t>9</a:t>
            </a:fld>
            <a:endParaRPr lang="en-US"/>
          </a:p>
        </p:txBody>
      </p:sp>
    </p:spTree>
    <p:extLst>
      <p:ext uri="{BB962C8B-B14F-4D97-AF65-F5344CB8AC3E}">
        <p14:creationId xmlns:p14="http://schemas.microsoft.com/office/powerpoint/2010/main" val="95838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B1EA-CDAD-B94D-8D72-37B42899D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F9221B-EE20-EA4F-8AB1-21F6D6668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25997-70AB-7D47-BAC4-0FBDFEB47D4F}"/>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5" name="Footer Placeholder 4">
            <a:extLst>
              <a:ext uri="{FF2B5EF4-FFF2-40B4-BE49-F238E27FC236}">
                <a16:creationId xmlns:a16="http://schemas.microsoft.com/office/drawing/2014/main" id="{9781D00A-1D4A-A54A-9FBA-870E50ECB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9456A-A1C0-D746-A7E7-6EE08FFEA2F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97204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D6FA-AC71-334D-A0C7-993898E37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BAE5CE-C655-714F-B502-721B06617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DD14C-0F8E-944A-8EFE-A6252FE6EC94}"/>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5" name="Footer Placeholder 4">
            <a:extLst>
              <a:ext uri="{FF2B5EF4-FFF2-40B4-BE49-F238E27FC236}">
                <a16:creationId xmlns:a16="http://schemas.microsoft.com/office/drawing/2014/main" id="{B4A47280-F401-7F4C-94DF-602F9037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E6161-CFCB-0448-8B07-72BDD655C3B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1029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E0FF2-2BFF-1440-B2B8-EDE7493E13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CE63-253D-2E48-895F-F98B01B4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6E3A-57D5-9941-AC4E-2F34270F9931}"/>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5" name="Footer Placeholder 4">
            <a:extLst>
              <a:ext uri="{FF2B5EF4-FFF2-40B4-BE49-F238E27FC236}">
                <a16:creationId xmlns:a16="http://schemas.microsoft.com/office/drawing/2014/main" id="{ADD21FC5-FFF2-6040-81C5-4ED8EDEF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E29CA-8720-D745-B8FB-ADA7A64DA2B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51445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7051-CE0C-524F-9D75-4A58D910A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56A2C-CCF2-A04A-ACAC-327BFD7E0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74017-7539-024F-9F50-F26F6F737C0C}"/>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5" name="Footer Placeholder 4">
            <a:extLst>
              <a:ext uri="{FF2B5EF4-FFF2-40B4-BE49-F238E27FC236}">
                <a16:creationId xmlns:a16="http://schemas.microsoft.com/office/drawing/2014/main" id="{8739B18A-9E91-944B-A40A-DAAE9FF77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6E1C3-6492-074D-B924-E9AB6DFF692C}"/>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457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762B-0C1B-344F-A1BC-E16C5DC1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8DB7D3-4F3E-CB4E-9542-BB6CFAF30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76233-3AC9-DF48-9066-74E27CC76377}"/>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5" name="Footer Placeholder 4">
            <a:extLst>
              <a:ext uri="{FF2B5EF4-FFF2-40B4-BE49-F238E27FC236}">
                <a16:creationId xmlns:a16="http://schemas.microsoft.com/office/drawing/2014/main" id="{6617DC72-6C67-8A4B-8A20-F84FF4762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C757D-7C37-AA45-8C39-90952F67165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81127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2F1D-10F0-EF4A-B585-B49F39CB0C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3EE52-FE43-9740-99E2-D87B094B7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9F8FA-79A9-C948-875A-C0BD77652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C8921-F644-F645-BA26-91F372152DF2}"/>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6" name="Footer Placeholder 5">
            <a:extLst>
              <a:ext uri="{FF2B5EF4-FFF2-40B4-BE49-F238E27FC236}">
                <a16:creationId xmlns:a16="http://schemas.microsoft.com/office/drawing/2014/main" id="{26052820-A90A-3447-8839-AF7A13B3B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5689A-138E-A74D-86E7-9A8D1DB38D4F}"/>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84582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6D44-1D60-7847-B3DB-3A417D943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2657-8969-E544-BDF9-1959EAB65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5E550-FA7C-1D41-B005-7A9BED13C8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ED006-E857-3245-83A1-62EA413E1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028094-BD6B-BD43-8877-E18DCB257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2AFEA-9A93-E046-A9B3-11AA9067476A}"/>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8" name="Footer Placeholder 7">
            <a:extLst>
              <a:ext uri="{FF2B5EF4-FFF2-40B4-BE49-F238E27FC236}">
                <a16:creationId xmlns:a16="http://schemas.microsoft.com/office/drawing/2014/main" id="{903B0EBE-57C9-BB49-A143-C232B11DC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72DEE-54DA-074D-A921-4BC9B326A2D1}"/>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70863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5B3D-5E47-8C49-900B-6841BED79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ABCDB7-C3E8-9541-84F7-46120D0096E3}"/>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4" name="Footer Placeholder 3">
            <a:extLst>
              <a:ext uri="{FF2B5EF4-FFF2-40B4-BE49-F238E27FC236}">
                <a16:creationId xmlns:a16="http://schemas.microsoft.com/office/drawing/2014/main" id="{409E5656-F303-E641-A45F-D7A33A08C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E94B-C276-F548-93B9-4CBB8052121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62982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DB51F-E83F-FB47-BF8D-D028720E89FC}"/>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3" name="Footer Placeholder 2">
            <a:extLst>
              <a:ext uri="{FF2B5EF4-FFF2-40B4-BE49-F238E27FC236}">
                <a16:creationId xmlns:a16="http://schemas.microsoft.com/office/drawing/2014/main" id="{D75BDE6C-796E-124A-8E06-D70B949A1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C96399-50FF-5446-94DC-634337E5D7A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2050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7CEE-EDC2-894F-A400-862828910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7E0E7-900C-ED43-B58B-18E973F38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BB4AF-E588-0641-8FEA-F96862C56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9F115-3CD0-F346-9760-594B0CDCAFE5}"/>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6" name="Footer Placeholder 5">
            <a:extLst>
              <a:ext uri="{FF2B5EF4-FFF2-40B4-BE49-F238E27FC236}">
                <a16:creationId xmlns:a16="http://schemas.microsoft.com/office/drawing/2014/main" id="{D0F70E73-C557-2A47-85E1-B2B49EE0E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91C4-9EAE-4645-92DF-6C11EF56883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94766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DDE1-356E-1347-ABF1-745F072D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8AD8AA-3A0A-4E4D-8FC1-D9F7427F8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0A37F-764F-804B-8BFF-AECA279B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5916-F982-8C4D-8310-3C8C83F47A66}"/>
              </a:ext>
            </a:extLst>
          </p:cNvPr>
          <p:cNvSpPr>
            <a:spLocks noGrp="1"/>
          </p:cNvSpPr>
          <p:nvPr>
            <p:ph type="dt" sz="half" idx="10"/>
          </p:nvPr>
        </p:nvSpPr>
        <p:spPr/>
        <p:txBody>
          <a:bodyPr/>
          <a:lstStyle/>
          <a:p>
            <a:fld id="{0C6E288C-1BA9-D54A-A216-07343E9938BA}" type="datetimeFigureOut">
              <a:rPr lang="en-US" smtClean="0"/>
              <a:t>6/18/21</a:t>
            </a:fld>
            <a:endParaRPr lang="en-US"/>
          </a:p>
        </p:txBody>
      </p:sp>
      <p:sp>
        <p:nvSpPr>
          <p:cNvPr id="6" name="Footer Placeholder 5">
            <a:extLst>
              <a:ext uri="{FF2B5EF4-FFF2-40B4-BE49-F238E27FC236}">
                <a16:creationId xmlns:a16="http://schemas.microsoft.com/office/drawing/2014/main" id="{EC0BC905-C4FC-0F4E-A478-B9181872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354C3-54EB-8B42-AF58-880FF8822F0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3934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8F92-DF59-D64D-9C4D-7385C6898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A96306-3AE1-AE43-820C-3D7309E53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09B297-5E7D-9644-909F-2452A7949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0C6E288C-1BA9-D54A-A216-07343E9938BA}" type="datetimeFigureOut">
              <a:rPr lang="en-US" smtClean="0"/>
              <a:pPr/>
              <a:t>6/18/21</a:t>
            </a:fld>
            <a:endParaRPr lang="en-US" dirty="0"/>
          </a:p>
        </p:txBody>
      </p:sp>
      <p:sp>
        <p:nvSpPr>
          <p:cNvPr id="5" name="Footer Placeholder 4">
            <a:extLst>
              <a:ext uri="{FF2B5EF4-FFF2-40B4-BE49-F238E27FC236}">
                <a16:creationId xmlns:a16="http://schemas.microsoft.com/office/drawing/2014/main" id="{D952E577-25FA-B344-9755-53E5556D7C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01FFFBF-C455-7140-9AD0-33D5433A4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11E032B1-4F72-8C49-AA36-D276D6AEF0B9}" type="slidenum">
              <a:rPr lang="en-US" smtClean="0"/>
              <a:pPr/>
              <a:t>‹#›</a:t>
            </a:fld>
            <a:endParaRPr lang="en-US" dirty="0"/>
          </a:p>
        </p:txBody>
      </p:sp>
    </p:spTree>
    <p:extLst>
      <p:ext uri="{BB962C8B-B14F-4D97-AF65-F5344CB8AC3E}">
        <p14:creationId xmlns:p14="http://schemas.microsoft.com/office/powerpoint/2010/main" val="4105882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60.png"/><Relationship Id="rId5" Type="http://schemas.openxmlformats.org/officeDocument/2006/relationships/image" Target="../media/image370.png"/><Relationship Id="rId10" Type="http://schemas.openxmlformats.org/officeDocument/2006/relationships/image" Target="../media/image59.png"/><Relationship Id="rId4" Type="http://schemas.openxmlformats.org/officeDocument/2006/relationships/image" Target="../media/image26.sv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image" Target="../media/image41.jpeg"/><Relationship Id="rId7" Type="http://schemas.microsoft.com/office/2007/relationships/hdphoto" Target="../media/hdphoto5.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3.tiff"/><Relationship Id="rId10" Type="http://schemas.microsoft.com/office/2007/relationships/hdphoto" Target="../media/hdphoto6.wdp"/><Relationship Id="rId4" Type="http://schemas.openxmlformats.org/officeDocument/2006/relationships/image" Target="../media/image42.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svg"/><Relationship Id="rId7" Type="http://schemas.openxmlformats.org/officeDocument/2006/relationships/image" Target="../media/image9.svg"/><Relationship Id="rId12"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openxmlformats.org/officeDocument/2006/relationships/notesSlide" Target="../notesSlides/notesSlide4.xml"/><Relationship Id="rId7" Type="http://schemas.openxmlformats.org/officeDocument/2006/relationships/image" Target="../media/image15.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slideLayout" Target="../slideLayouts/slideLayout2.xml"/><Relationship Id="rId16" Type="http://schemas.openxmlformats.org/officeDocument/2006/relationships/image" Target="../media/image22.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13.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13" Type="http://schemas.microsoft.com/office/2007/relationships/hdphoto" Target="../media/hdphoto5.wdp"/><Relationship Id="rId3" Type="http://schemas.openxmlformats.org/officeDocument/2006/relationships/notesSlide" Target="../notesSlides/notesSlide7.xml"/><Relationship Id="rId7" Type="http://schemas.openxmlformats.org/officeDocument/2006/relationships/image" Target="../media/image29.jpe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8.png"/><Relationship Id="rId11" Type="http://schemas.microsoft.com/office/2007/relationships/hdphoto" Target="../media/hdphoto4.wdp"/><Relationship Id="rId5" Type="http://schemas.microsoft.com/office/2007/relationships/hdphoto" Target="../media/hdphoto3.wdp"/><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4EFAC9ED-A933-E24C-B813-E098BAADFCA9}"/>
              </a:ext>
            </a:extLst>
          </p:cNvPr>
          <p:cNvPicPr>
            <a:picLocks noChangeAspect="1"/>
          </p:cNvPicPr>
          <p:nvPr/>
        </p:nvPicPr>
        <p:blipFill>
          <a:blip r:embed="rId4"/>
          <a:stretch>
            <a:fillRect/>
          </a:stretch>
        </p:blipFill>
        <p:spPr>
          <a:xfrm>
            <a:off x="8950557" y="5623473"/>
            <a:ext cx="657900" cy="657900"/>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7B62DA4E-714D-5746-9EAE-D9E8B34E0B41}"/>
              </a:ext>
            </a:extLst>
          </p:cNvPr>
          <p:cNvSpPr txBox="1"/>
          <p:nvPr/>
        </p:nvSpPr>
        <p:spPr>
          <a:xfrm>
            <a:off x="8129245" y="6281373"/>
            <a:ext cx="1585690" cy="369332"/>
          </a:xfrm>
          <a:prstGeom prst="rect">
            <a:avLst/>
          </a:prstGeom>
          <a:noFill/>
        </p:spPr>
        <p:txBody>
          <a:bodyPr wrap="none" rtlCol="0">
            <a:spAutoFit/>
          </a:bodyPr>
          <a:lstStyle/>
          <a:p>
            <a:pPr algn="r"/>
            <a:r>
              <a:rPr lang="en-US" dirty="0">
                <a:latin typeface="Century Gothic" panose="020B0502020202020204" pitchFamily="34" charset="0"/>
              </a:rPr>
              <a:t>@</a:t>
            </a:r>
            <a:r>
              <a:rPr lang="en-US" dirty="0" err="1">
                <a:latin typeface="Century Gothic" panose="020B0502020202020204" pitchFamily="34" charset="0"/>
              </a:rPr>
              <a:t>lewis_lakes</a:t>
            </a:r>
            <a:endParaRPr lang="en-US" dirty="0">
              <a:latin typeface="Century Gothic" panose="020B0502020202020204" pitchFamily="34" charset="0"/>
            </a:endParaRPr>
          </a:p>
        </p:txBody>
      </p:sp>
      <p:pic>
        <p:nvPicPr>
          <p:cNvPr id="10" name="Picture 9">
            <a:extLst>
              <a:ext uri="{FF2B5EF4-FFF2-40B4-BE49-F238E27FC236}">
                <a16:creationId xmlns:a16="http://schemas.microsoft.com/office/drawing/2014/main" id="{8E8517B4-2651-EF4A-8B08-046CBACFD421}"/>
              </a:ext>
            </a:extLst>
          </p:cNvPr>
          <p:cNvPicPr>
            <a:picLocks noChangeAspect="1"/>
          </p:cNvPicPr>
          <p:nvPr/>
        </p:nvPicPr>
        <p:blipFill rotWithShape="1">
          <a:blip r:embed="rId5"/>
          <a:srcRect l="12735" t="17626" r="10666" b="20366"/>
          <a:stretch/>
        </p:blipFill>
        <p:spPr>
          <a:xfrm>
            <a:off x="9840686" y="5623473"/>
            <a:ext cx="2006248" cy="1027232"/>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7E7B41B-455E-8744-A0A3-00359C2AEAC6}"/>
              </a:ext>
            </a:extLst>
          </p:cNvPr>
          <p:cNvSpPr>
            <a:spLocks noGrp="1"/>
          </p:cNvSpPr>
          <p:nvPr>
            <p:ph type="ctrTitle"/>
          </p:nvPr>
        </p:nvSpPr>
        <p:spPr>
          <a:xfrm>
            <a:off x="464456" y="235686"/>
            <a:ext cx="10000343" cy="1864047"/>
          </a:xfrm>
          <a:solidFill>
            <a:schemeClr val="bg1"/>
          </a:solidFill>
          <a:ln w="38100">
            <a:solidFill>
              <a:srgbClr val="404040"/>
            </a:solidFill>
          </a:ln>
        </p:spPr>
        <p:txBody>
          <a:bodyPr lIns="274320" rIns="274320" anchor="ctr">
            <a:normAutofit/>
          </a:bodyPr>
          <a:lstStyle/>
          <a:p>
            <a:pPr algn="l"/>
            <a:r>
              <a:rPr lang="en-US" sz="2400" dirty="0">
                <a:effectLst>
                  <a:outerShdw blurRad="50800" dist="38100" dir="2700000" algn="tl" rotWithShape="0">
                    <a:prstClr val="black">
                      <a:alpha val="40000"/>
                    </a:prstClr>
                  </a:outerShdw>
                </a:effectLst>
              </a:rPr>
              <a:t>INTEGRATED WHOLE-ECOSYSTEM EXPERIMENTS AND ECOSYSTEM MODELING REVEAL THAT SEASONAL OXYGEN DEPLETION IS DRIVEN PRIMARILY BY TEMPERATURE IN A EUTROPHIC RESERVOIR</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800" dirty="0">
                <a:effectLst>
                  <a:outerShdw blurRad="50800" dist="38100" dir="2700000" algn="tl" rotWithShape="0">
                    <a:prstClr val="black">
                      <a:alpha val="40000"/>
                    </a:prstClr>
                  </a:outerShdw>
                </a:effectLst>
                <a:latin typeface="Century Gothic" panose="020B0502020202020204" pitchFamily="34" charset="0"/>
              </a:rPr>
              <a:t> </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1800" dirty="0">
                <a:solidFill>
                  <a:srgbClr val="436CA9"/>
                </a:solidFill>
                <a:latin typeface="Century Gothic" panose="020B0502020202020204" pitchFamily="34" charset="0"/>
              </a:rPr>
              <a:t>Abigail Lewis, Ryan McClure, Paul Hanson, and Cayelan Carey</a:t>
            </a:r>
            <a:endParaRPr lang="en-US" sz="2400" b="1" dirty="0">
              <a:solidFill>
                <a:srgbClr val="436CA9"/>
              </a:solidFill>
              <a:latin typeface="Century Gothic" panose="020B0502020202020204" pitchFamily="34" charset="0"/>
            </a:endParaRPr>
          </a:p>
        </p:txBody>
      </p:sp>
    </p:spTree>
    <p:extLst>
      <p:ext uri="{BB962C8B-B14F-4D97-AF65-F5344CB8AC3E}">
        <p14:creationId xmlns:p14="http://schemas.microsoft.com/office/powerpoint/2010/main" val="800653824"/>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A872F49-175F-624D-839C-0D8E4B28C350}"/>
              </a:ext>
            </a:extLst>
          </p:cNvPr>
          <p:cNvPicPr>
            <a:picLocks noChangeAspect="1"/>
          </p:cNvPicPr>
          <p:nvPr/>
        </p:nvPicPr>
        <p:blipFill>
          <a:blip r:embed="rId3"/>
          <a:stretch>
            <a:fillRect/>
          </a:stretch>
        </p:blipFill>
        <p:spPr>
          <a:xfrm>
            <a:off x="9927989" y="560055"/>
            <a:ext cx="1823352" cy="3451141"/>
          </a:xfrm>
          <a:prstGeom prst="rect">
            <a:avLst/>
          </a:prstGeom>
        </p:spPr>
      </p:pic>
      <p:pic>
        <p:nvPicPr>
          <p:cNvPr id="11" name="Picture 10">
            <a:extLst>
              <a:ext uri="{FF2B5EF4-FFF2-40B4-BE49-F238E27FC236}">
                <a16:creationId xmlns:a16="http://schemas.microsoft.com/office/drawing/2014/main" id="{3D5DBD9E-F588-0049-9CAC-DD7E9CB7515B}"/>
              </a:ext>
            </a:extLst>
          </p:cNvPr>
          <p:cNvPicPr>
            <a:picLocks noChangeAspect="1"/>
          </p:cNvPicPr>
          <p:nvPr/>
        </p:nvPicPr>
        <p:blipFill>
          <a:blip r:embed="rId4"/>
          <a:srcRect/>
          <a:stretch/>
        </p:blipFill>
        <p:spPr>
          <a:xfrm>
            <a:off x="280001" y="1690688"/>
            <a:ext cx="7443205" cy="4962137"/>
          </a:xfrm>
          <a:prstGeom prst="rect">
            <a:avLst/>
          </a:prstGeom>
        </p:spPr>
      </p:pic>
      <p:sp>
        <p:nvSpPr>
          <p:cNvPr id="2" name="Title 1">
            <a:extLst>
              <a:ext uri="{FF2B5EF4-FFF2-40B4-BE49-F238E27FC236}">
                <a16:creationId xmlns:a16="http://schemas.microsoft.com/office/drawing/2014/main" id="{F0DB7728-0401-3C43-AB21-486511B588F1}"/>
              </a:ext>
            </a:extLst>
          </p:cNvPr>
          <p:cNvSpPr>
            <a:spLocks noGrp="1"/>
          </p:cNvSpPr>
          <p:nvPr>
            <p:ph type="title"/>
          </p:nvPr>
        </p:nvSpPr>
        <p:spPr/>
        <p:txBody>
          <a:bodyPr>
            <a:noAutofit/>
          </a:bodyPr>
          <a:lstStyle/>
          <a:p>
            <a:r>
              <a:rPr lang="en-US" sz="3200" dirty="0"/>
              <a:t>Volume-weighted hypolimnetic dissolved oxygen and temperature were calculated using twice-weekly high-frequency depth profiles</a:t>
            </a:r>
          </a:p>
        </p:txBody>
      </p:sp>
      <p:grpSp>
        <p:nvGrpSpPr>
          <p:cNvPr id="26" name="Group 25">
            <a:extLst>
              <a:ext uri="{FF2B5EF4-FFF2-40B4-BE49-F238E27FC236}">
                <a16:creationId xmlns:a16="http://schemas.microsoft.com/office/drawing/2014/main" id="{16C9422D-BB89-FE48-8060-3704A14A3E46}"/>
              </a:ext>
            </a:extLst>
          </p:cNvPr>
          <p:cNvGrpSpPr/>
          <p:nvPr/>
        </p:nvGrpSpPr>
        <p:grpSpPr>
          <a:xfrm>
            <a:off x="7794749" y="4011196"/>
            <a:ext cx="4267923" cy="2846804"/>
            <a:chOff x="8621983" y="4548851"/>
            <a:chExt cx="3341225" cy="2228675"/>
          </a:xfrm>
        </p:grpSpPr>
        <p:pic>
          <p:nvPicPr>
            <p:cNvPr id="27" name="Picture 26" descr="Icon&#10;&#10;Description automatically generated">
              <a:extLst>
                <a:ext uri="{FF2B5EF4-FFF2-40B4-BE49-F238E27FC236}">
                  <a16:creationId xmlns:a16="http://schemas.microsoft.com/office/drawing/2014/main" id="{9F8B7127-146F-0049-B8DA-CBCCFF75D5DF}"/>
                </a:ext>
              </a:extLst>
            </p:cNvPr>
            <p:cNvPicPr>
              <a:picLocks noChangeAspect="1"/>
            </p:cNvPicPr>
            <p:nvPr/>
          </p:nvPicPr>
          <p:blipFill rotWithShape="1">
            <a:blip r:embed="rId5"/>
            <a:srcRect t="11064"/>
            <a:stretch/>
          </p:blipFill>
          <p:spPr>
            <a:xfrm>
              <a:off x="8621983" y="4548851"/>
              <a:ext cx="3341225" cy="2228675"/>
            </a:xfrm>
            <a:prstGeom prst="rect">
              <a:avLst/>
            </a:prstGeom>
          </p:spPr>
        </p:pic>
        <p:cxnSp>
          <p:nvCxnSpPr>
            <p:cNvPr id="28" name="Straight Connector 27">
              <a:extLst>
                <a:ext uri="{FF2B5EF4-FFF2-40B4-BE49-F238E27FC236}">
                  <a16:creationId xmlns:a16="http://schemas.microsoft.com/office/drawing/2014/main" id="{3C20569C-0DB3-9A45-9F04-6EDFC012CB7B}"/>
                </a:ext>
              </a:extLst>
            </p:cNvPr>
            <p:cNvCxnSpPr>
              <a:cxnSpLocks/>
            </p:cNvCxnSpPr>
            <p:nvPr/>
          </p:nvCxnSpPr>
          <p:spPr>
            <a:xfrm>
              <a:off x="10742725" y="5014452"/>
              <a:ext cx="0" cy="149363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8901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480AFF-779C-8D4D-B9BA-7F38BA922863}"/>
              </a:ext>
            </a:extLst>
          </p:cNvPr>
          <p:cNvGrpSpPr/>
          <p:nvPr/>
        </p:nvGrpSpPr>
        <p:grpSpPr>
          <a:xfrm>
            <a:off x="1660971" y="1531209"/>
            <a:ext cx="5148441" cy="2216196"/>
            <a:chOff x="123817" y="1754513"/>
            <a:chExt cx="6972929" cy="3248319"/>
          </a:xfrm>
        </p:grpSpPr>
        <p:sp>
          <p:nvSpPr>
            <p:cNvPr id="9" name="Rectangle 8">
              <a:extLst>
                <a:ext uri="{FF2B5EF4-FFF2-40B4-BE49-F238E27FC236}">
                  <a16:creationId xmlns:a16="http://schemas.microsoft.com/office/drawing/2014/main" id="{459C5D81-952B-FD43-970B-FF1429DE5C6D}"/>
                </a:ext>
              </a:extLst>
            </p:cNvPr>
            <p:cNvSpPr/>
            <p:nvPr/>
          </p:nvSpPr>
          <p:spPr>
            <a:xfrm>
              <a:off x="123817" y="1754513"/>
              <a:ext cx="6972929" cy="324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3DE6F49-2848-504F-8A12-AFE72AAECF05}"/>
                </a:ext>
              </a:extLst>
            </p:cNvPr>
            <p:cNvSpPr/>
            <p:nvPr/>
          </p:nvSpPr>
          <p:spPr>
            <a:xfrm>
              <a:off x="378170" y="3094009"/>
              <a:ext cx="5873212" cy="180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31AFF5E-1175-EA42-A24C-346CBF214817}"/>
                </a:ext>
              </a:extLst>
            </p:cNvPr>
            <p:cNvSpPr/>
            <p:nvPr/>
          </p:nvSpPr>
          <p:spPr>
            <a:xfrm>
              <a:off x="969142" y="3016123"/>
              <a:ext cx="4734217" cy="238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a:extLst>
                <a:ext uri="{FF2B5EF4-FFF2-40B4-BE49-F238E27FC236}">
                  <a16:creationId xmlns:a16="http://schemas.microsoft.com/office/drawing/2014/main" id="{2414709E-58DC-284B-B2E3-714E1984B1A9}"/>
                </a:ext>
              </a:extLst>
            </p:cNvPr>
            <p:cNvSpPr/>
            <p:nvPr/>
          </p:nvSpPr>
          <p:spPr>
            <a:xfrm>
              <a:off x="349875" y="2795143"/>
              <a:ext cx="1214867" cy="586872"/>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a:extLst>
                <a:ext uri="{FF2B5EF4-FFF2-40B4-BE49-F238E27FC236}">
                  <a16:creationId xmlns:a16="http://schemas.microsoft.com/office/drawing/2014/main" id="{AC1F3B0B-5468-DA47-988B-D2EA97FC50A8}"/>
                </a:ext>
              </a:extLst>
            </p:cNvPr>
            <p:cNvSpPr/>
            <p:nvPr/>
          </p:nvSpPr>
          <p:spPr>
            <a:xfrm>
              <a:off x="4870466" y="2736798"/>
              <a:ext cx="1452159" cy="586872"/>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Graphic 13" descr="Deciduous tree">
              <a:extLst>
                <a:ext uri="{FF2B5EF4-FFF2-40B4-BE49-F238E27FC236}">
                  <a16:creationId xmlns:a16="http://schemas.microsoft.com/office/drawing/2014/main" id="{81D183EA-0576-E747-B181-913FE4204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70" y="1798017"/>
              <a:ext cx="1005055" cy="1075034"/>
            </a:xfrm>
            <a:prstGeom prst="rect">
              <a:avLst/>
            </a:prstGeom>
          </p:spPr>
        </p:pic>
        <p:sp>
          <p:nvSpPr>
            <p:cNvPr id="15" name="Freeform 14">
              <a:extLst>
                <a:ext uri="{FF2B5EF4-FFF2-40B4-BE49-F238E27FC236}">
                  <a16:creationId xmlns:a16="http://schemas.microsoft.com/office/drawing/2014/main" id="{0EB383AA-5AC6-3F44-88FB-BEF9755D5076}"/>
                </a:ext>
              </a:extLst>
            </p:cNvPr>
            <p:cNvSpPr/>
            <p:nvPr/>
          </p:nvSpPr>
          <p:spPr>
            <a:xfrm>
              <a:off x="1383226" y="3094008"/>
              <a:ext cx="3906049" cy="156111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D0035D4C-04DF-AF4B-87CC-0035D792FE2E}"/>
                </a:ext>
              </a:extLst>
            </p:cNvPr>
            <p:cNvSpPr/>
            <p:nvPr/>
          </p:nvSpPr>
          <p:spPr>
            <a:xfrm>
              <a:off x="6226968" y="1898558"/>
              <a:ext cx="609132"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5E5FB-D304-CD47-A395-8A481577A151}"/>
                </a:ext>
              </a:extLst>
            </p:cNvPr>
            <p:cNvSpPr/>
            <p:nvPr/>
          </p:nvSpPr>
          <p:spPr>
            <a:xfrm>
              <a:off x="269664" y="1798017"/>
              <a:ext cx="116303"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5FB885B7-5D92-774C-9DA4-92CD79804278}"/>
                </a:ext>
              </a:extLst>
            </p:cNvPr>
            <p:cNvSpPr/>
            <p:nvPr/>
          </p:nvSpPr>
          <p:spPr>
            <a:xfrm>
              <a:off x="2284703" y="4222943"/>
              <a:ext cx="2121811" cy="476039"/>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4D4CCAF-8C65-2E46-B1A3-2A5C52311055}"/>
              </a:ext>
            </a:extLst>
          </p:cNvPr>
          <p:cNvSpPr>
            <a:spLocks noGrp="1"/>
          </p:cNvSpPr>
          <p:nvPr>
            <p:ph type="title"/>
          </p:nvPr>
        </p:nvSpPr>
        <p:spPr>
          <a:xfrm>
            <a:off x="838200" y="365125"/>
            <a:ext cx="9585143" cy="1325563"/>
          </a:xfrm>
        </p:spPr>
        <p:txBody>
          <a:bodyPr>
            <a:noAutofit/>
          </a:bodyPr>
          <a:lstStyle/>
          <a:p>
            <a:r>
              <a:rPr lang="en-US" sz="3200" dirty="0"/>
              <a:t>Alternative model structures test the importance of two drivers of oxygen demand</a:t>
            </a:r>
          </a:p>
        </p:txBody>
      </p:sp>
      <p:sp>
        <p:nvSpPr>
          <p:cNvPr id="23" name="TextBox 22">
            <a:extLst>
              <a:ext uri="{FF2B5EF4-FFF2-40B4-BE49-F238E27FC236}">
                <a16:creationId xmlns:a16="http://schemas.microsoft.com/office/drawing/2014/main" id="{C3C9EE12-F1F5-1947-A92E-39D5D785BAF8}"/>
              </a:ext>
            </a:extLst>
          </p:cNvPr>
          <p:cNvSpPr txBox="1"/>
          <p:nvPr/>
        </p:nvSpPr>
        <p:spPr>
          <a:xfrm>
            <a:off x="3199668" y="2770611"/>
            <a:ext cx="455682" cy="369332"/>
          </a:xfrm>
          <a:prstGeom prst="rect">
            <a:avLst/>
          </a:prstGeom>
          <a:noFill/>
        </p:spPr>
        <p:txBody>
          <a:bodyPr wrap="square" rtlCol="0">
            <a:spAutoFit/>
          </a:bodyPr>
          <a:lstStyle/>
          <a:p>
            <a:r>
              <a:rPr lang="en-US" dirty="0"/>
              <a:t>O</a:t>
            </a:r>
            <a:r>
              <a:rPr lang="en-US" baseline="-25000" dirty="0"/>
              <a:t>2</a:t>
            </a:r>
            <a:endParaRPr lang="en-US" dirty="0"/>
          </a:p>
        </p:txBody>
      </p:sp>
      <p:sp>
        <p:nvSpPr>
          <p:cNvPr id="24" name="TextBox 23">
            <a:extLst>
              <a:ext uri="{FF2B5EF4-FFF2-40B4-BE49-F238E27FC236}">
                <a16:creationId xmlns:a16="http://schemas.microsoft.com/office/drawing/2014/main" id="{E293A427-45D8-5A46-8561-7693C37C1128}"/>
              </a:ext>
            </a:extLst>
          </p:cNvPr>
          <p:cNvSpPr txBox="1"/>
          <p:nvPr/>
        </p:nvSpPr>
        <p:spPr>
          <a:xfrm>
            <a:off x="3748566" y="3037893"/>
            <a:ext cx="486625" cy="369332"/>
          </a:xfrm>
          <a:prstGeom prst="rect">
            <a:avLst/>
          </a:prstGeom>
          <a:noFill/>
        </p:spPr>
        <p:txBody>
          <a:bodyPr wrap="square" rtlCol="0">
            <a:spAutoFit/>
          </a:bodyPr>
          <a:lstStyle/>
          <a:p>
            <a:r>
              <a:rPr lang="en-US" dirty="0"/>
              <a:t>O</a:t>
            </a:r>
            <a:r>
              <a:rPr lang="en-US" baseline="-25000" dirty="0"/>
              <a:t>2</a:t>
            </a:r>
            <a:endParaRPr lang="en-US" dirty="0"/>
          </a:p>
        </p:txBody>
      </p:sp>
      <p:sp>
        <p:nvSpPr>
          <p:cNvPr id="27" name="TextBox 26">
            <a:extLst>
              <a:ext uri="{FF2B5EF4-FFF2-40B4-BE49-F238E27FC236}">
                <a16:creationId xmlns:a16="http://schemas.microsoft.com/office/drawing/2014/main" id="{F97FACFE-284E-F34D-A388-1192A03C4665}"/>
              </a:ext>
            </a:extLst>
          </p:cNvPr>
          <p:cNvSpPr txBox="1"/>
          <p:nvPr/>
        </p:nvSpPr>
        <p:spPr>
          <a:xfrm>
            <a:off x="4159006" y="2798405"/>
            <a:ext cx="465334" cy="369332"/>
          </a:xfrm>
          <a:prstGeom prst="rect">
            <a:avLst/>
          </a:prstGeom>
          <a:noFill/>
        </p:spPr>
        <p:txBody>
          <a:bodyPr wrap="square" rtlCol="0">
            <a:spAutoFit/>
          </a:bodyPr>
          <a:lstStyle/>
          <a:p>
            <a:r>
              <a:rPr lang="en-US" dirty="0"/>
              <a:t>O</a:t>
            </a:r>
            <a:r>
              <a:rPr lang="en-US" baseline="-25000" dirty="0"/>
              <a:t>2</a:t>
            </a:r>
            <a:endParaRPr lang="en-US" dirty="0"/>
          </a:p>
        </p:txBody>
      </p:sp>
      <p:sp>
        <p:nvSpPr>
          <p:cNvPr id="7" name="TextBox 6">
            <a:extLst>
              <a:ext uri="{FF2B5EF4-FFF2-40B4-BE49-F238E27FC236}">
                <a16:creationId xmlns:a16="http://schemas.microsoft.com/office/drawing/2014/main" id="{6FACFA6D-56E6-F04D-816B-7351E75407CB}"/>
              </a:ext>
            </a:extLst>
          </p:cNvPr>
          <p:cNvSpPr txBox="1"/>
          <p:nvPr/>
        </p:nvSpPr>
        <p:spPr>
          <a:xfrm>
            <a:off x="354277" y="2325195"/>
            <a:ext cx="1535612" cy="584775"/>
          </a:xfrm>
          <a:prstGeom prst="rect">
            <a:avLst/>
          </a:prstGeom>
          <a:noFill/>
        </p:spPr>
        <p:txBody>
          <a:bodyPr wrap="square" rtlCol="0">
            <a:spAutoFit/>
          </a:bodyPr>
          <a:lstStyle/>
          <a:p>
            <a:r>
              <a:rPr lang="en-US" sz="1600" dirty="0">
                <a:latin typeface="Century Gothic" panose="020B0502020202020204" pitchFamily="34" charset="0"/>
              </a:rPr>
              <a:t>Oxygenation System</a:t>
            </a:r>
          </a:p>
        </p:txBody>
      </p:sp>
      <p:cxnSp>
        <p:nvCxnSpPr>
          <p:cNvPr id="29" name="Straight Arrow Connector 28">
            <a:extLst>
              <a:ext uri="{FF2B5EF4-FFF2-40B4-BE49-F238E27FC236}">
                <a16:creationId xmlns:a16="http://schemas.microsoft.com/office/drawing/2014/main" id="{35302A61-0109-1548-B043-0607DDA268EF}"/>
              </a:ext>
            </a:extLst>
          </p:cNvPr>
          <p:cNvCxnSpPr>
            <a:cxnSpLocks/>
          </p:cNvCxnSpPr>
          <p:nvPr/>
        </p:nvCxnSpPr>
        <p:spPr>
          <a:xfrm>
            <a:off x="354277" y="3059347"/>
            <a:ext cx="207166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A131F7-C440-2F44-843E-D03EFA464D93}"/>
              </a:ext>
            </a:extLst>
          </p:cNvPr>
          <p:cNvSpPr txBox="1"/>
          <p:nvPr/>
        </p:nvSpPr>
        <p:spPr>
          <a:xfrm>
            <a:off x="6206132" y="2346918"/>
            <a:ext cx="1535612" cy="584775"/>
          </a:xfrm>
          <a:prstGeom prst="rect">
            <a:avLst/>
          </a:prstGeom>
          <a:noFill/>
        </p:spPr>
        <p:txBody>
          <a:bodyPr wrap="square" rtlCol="0">
            <a:spAutoFit/>
          </a:bodyPr>
          <a:lstStyle/>
          <a:p>
            <a:r>
              <a:rPr lang="en-US" sz="1600" dirty="0">
                <a:latin typeface="Century Gothic" panose="020B0502020202020204" pitchFamily="34" charset="0"/>
              </a:rPr>
              <a:t>Oxygen Demand</a:t>
            </a:r>
          </a:p>
        </p:txBody>
      </p:sp>
      <p:cxnSp>
        <p:nvCxnSpPr>
          <p:cNvPr id="32" name="Straight Arrow Connector 31">
            <a:extLst>
              <a:ext uri="{FF2B5EF4-FFF2-40B4-BE49-F238E27FC236}">
                <a16:creationId xmlns:a16="http://schemas.microsoft.com/office/drawing/2014/main" id="{E6859127-45B2-5C41-9273-C8A80C6E2462}"/>
              </a:ext>
            </a:extLst>
          </p:cNvPr>
          <p:cNvCxnSpPr>
            <a:cxnSpLocks/>
          </p:cNvCxnSpPr>
          <p:nvPr/>
        </p:nvCxnSpPr>
        <p:spPr>
          <a:xfrm>
            <a:off x="5474871" y="3072602"/>
            <a:ext cx="179134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160BDD-8546-274A-AB82-A68BAA3E859B}"/>
                  </a:ext>
                </a:extLst>
              </p:cNvPr>
              <p:cNvSpPr txBox="1"/>
              <p:nvPr/>
            </p:nvSpPr>
            <p:spPr>
              <a:xfrm>
                <a:off x="7734546" y="2302888"/>
                <a:ext cx="4080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𝐷𝑂</m:t>
                          </m:r>
                        </m:e>
                        <m:sub>
                          <m:r>
                            <a:rPr lang="en-US" b="0" i="1" smtClean="0">
                              <a:latin typeface="Cambria Math" panose="02040503050406030204" pitchFamily="18" charset="0"/>
                            </a:rPr>
                            <m:t>𝑡</m:t>
                          </m:r>
                        </m:sub>
                      </m:sSub>
                      <m:r>
                        <a:rPr lang="en-US" dirty="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𝐷𝑂</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𝐻𝑂𝑥</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𝑜𝑥𝑦𝑔𝑒𝑛</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𝑑𝑒𝑚𝑎𝑛𝑑</m:t>
                      </m:r>
                    </m:oMath>
                  </m:oMathPara>
                </a14:m>
                <a:endParaRPr lang="en-US" dirty="0"/>
              </a:p>
            </p:txBody>
          </p:sp>
        </mc:Choice>
        <mc:Fallback xmlns="">
          <p:sp>
            <p:nvSpPr>
              <p:cNvPr id="36" name="TextBox 35">
                <a:extLst>
                  <a:ext uri="{FF2B5EF4-FFF2-40B4-BE49-F238E27FC236}">
                    <a16:creationId xmlns:a16="http://schemas.microsoft.com/office/drawing/2014/main" id="{1B160BDD-8546-274A-AB82-A68BAA3E859B}"/>
                  </a:ext>
                </a:extLst>
              </p:cNvPr>
              <p:cNvSpPr txBox="1">
                <a:spLocks noRot="1" noChangeAspect="1" noMove="1" noResize="1" noEditPoints="1" noAdjustHandles="1" noChangeArrowheads="1" noChangeShapeType="1" noTextEdit="1"/>
              </p:cNvSpPr>
              <p:nvPr/>
            </p:nvSpPr>
            <p:spPr>
              <a:xfrm>
                <a:off x="7734546" y="2302888"/>
                <a:ext cx="4080091" cy="276999"/>
              </a:xfrm>
              <a:prstGeom prst="rect">
                <a:avLst/>
              </a:prstGeom>
              <a:blipFill>
                <a:blip r:embed="rId5"/>
                <a:stretch>
                  <a:fillRect l="-932" t="-8696" r="-621" b="-34783"/>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079D05E-E2EA-6C40-8251-DA7338936800}"/>
              </a:ext>
            </a:extLst>
          </p:cNvPr>
          <p:cNvGrpSpPr/>
          <p:nvPr/>
        </p:nvGrpSpPr>
        <p:grpSpPr>
          <a:xfrm>
            <a:off x="7587166" y="2947513"/>
            <a:ext cx="4392240" cy="823835"/>
            <a:chOff x="5245420" y="5566334"/>
            <a:chExt cx="4392240" cy="82383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BC7AE1-0C78-FE40-B8FC-B5F0906C5D78}"/>
                    </a:ext>
                  </a:extLst>
                </p:cNvPr>
                <p:cNvSpPr txBox="1"/>
                <p:nvPr/>
              </p:nvSpPr>
              <p:spPr>
                <a:xfrm>
                  <a:off x="5253959" y="5821167"/>
                  <a:ext cx="4383701"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ea typeface="Cambria Math" panose="02040503050406030204" pitchFamily="18" charset="0"/>
                          </a:rPr>
                          <m:t>R</m:t>
                        </m:r>
                        <m:r>
                          <a:rPr lang="en-US" dirty="0" smtClean="0">
                            <a:latin typeface="Cambria Math" panose="02040503050406030204" pitchFamily="18" charset="0"/>
                            <a:ea typeface="Cambria Math" panose="02040503050406030204" pitchFamily="18" charset="0"/>
                          </a:rPr>
                          <m:t>20</m:t>
                        </m:r>
                        <m:r>
                          <a:rPr lang="en-US" i="1" dirty="0">
                            <a:latin typeface="Cambria Math" panose="02040503050406030204" pitchFamily="18" charset="0"/>
                            <a:ea typeface="Cambria Math" panose="02040503050406030204" pitchFamily="18" charset="0"/>
                          </a:rPr>
                          <m:t>∗ </m:t>
                        </m:r>
                        <m:sSup>
                          <m:sSupPr>
                            <m:ctrlPr>
                              <a:rPr lang="en-US" i="1" dirty="0" smtClean="0">
                                <a:solidFill>
                                  <a:srgbClr val="CA8D60"/>
                                </a:solidFill>
                                <a:latin typeface="Cambria Math" panose="02040503050406030204" pitchFamily="18" charset="0"/>
                                <a:ea typeface="Cambria Math" panose="02040503050406030204" pitchFamily="18" charset="0"/>
                              </a:rPr>
                            </m:ctrlPr>
                          </m:sSupPr>
                          <m:e>
                            <m:r>
                              <a:rPr lang="en-US" i="1" dirty="0">
                                <a:solidFill>
                                  <a:srgbClr val="CA8D60"/>
                                </a:solidFill>
                                <a:latin typeface="Cambria Math" panose="02040503050406030204" pitchFamily="18" charset="0"/>
                                <a:ea typeface="Cambria Math" panose="02040503050406030204" pitchFamily="18" charset="0"/>
                              </a:rPr>
                              <m:t>𝜃</m:t>
                            </m:r>
                          </m:e>
                          <m:sup>
                            <m:r>
                              <a:rPr lang="en-US" b="0" i="1" dirty="0" smtClean="0">
                                <a:solidFill>
                                  <a:srgbClr val="CA8D60"/>
                                </a:solidFill>
                                <a:latin typeface="Cambria Math" panose="02040503050406030204" pitchFamily="18" charset="0"/>
                                <a:ea typeface="Cambria Math" panose="02040503050406030204" pitchFamily="18" charset="0"/>
                              </a:rPr>
                              <m:t>𝑇𝑒𝑚𝑝</m:t>
                            </m:r>
                            <m:r>
                              <a:rPr lang="en-US" i="1" dirty="0">
                                <a:solidFill>
                                  <a:srgbClr val="CA8D60"/>
                                </a:solidFill>
                                <a:latin typeface="Cambria Math" panose="02040503050406030204" pitchFamily="18" charset="0"/>
                                <a:ea typeface="Cambria Math" panose="02040503050406030204" pitchFamily="18" charset="0"/>
                              </a:rPr>
                              <m:t>−20</m:t>
                            </m:r>
                          </m:sup>
                        </m:sSup>
                        <m:r>
                          <a:rPr lang="en-US" i="1" dirty="0">
                            <a:latin typeface="Cambria Math" panose="02040503050406030204" pitchFamily="18" charset="0"/>
                            <a:ea typeface="Cambria Math" panose="02040503050406030204" pitchFamily="18" charset="0"/>
                          </a:rPr>
                          <m:t>∗ </m:t>
                        </m:r>
                        <m:f>
                          <m:fPr>
                            <m:ctrlPr>
                              <a:rPr lang="en-US" i="1" dirty="0" smtClean="0">
                                <a:solidFill>
                                  <a:srgbClr val="00ABBC"/>
                                </a:solidFill>
                                <a:latin typeface="Cambria Math" panose="02040503050406030204" pitchFamily="18" charset="0"/>
                                <a:ea typeface="Cambria Math" panose="02040503050406030204" pitchFamily="18" charset="0"/>
                              </a:rPr>
                            </m:ctrlPr>
                          </m:fPr>
                          <m:num>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num>
                          <m:den>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r>
                              <a:rPr lang="en-US" i="1" dirty="0">
                                <a:solidFill>
                                  <a:srgbClr val="00ABBC"/>
                                </a:solidFill>
                                <a:latin typeface="Cambria Math" panose="02040503050406030204" pitchFamily="18" charset="0"/>
                                <a:ea typeface="Cambria Math" panose="02040503050406030204" pitchFamily="18" charset="0"/>
                              </a:rPr>
                              <m:t>+</m:t>
                            </m:r>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i="1" dirty="0">
                                    <a:solidFill>
                                      <a:srgbClr val="00ABBC"/>
                                    </a:solidFill>
                                    <a:latin typeface="Cambria Math" panose="02040503050406030204" pitchFamily="18" charset="0"/>
                                    <a:ea typeface="Cambria Math" panose="02040503050406030204" pitchFamily="18" charset="0"/>
                                  </a:rPr>
                                  <m:t>𝐾</m:t>
                                </m:r>
                              </m:e>
                              <m:sub>
                                <m:r>
                                  <a:rPr lang="en-US" i="1" dirty="0">
                                    <a:solidFill>
                                      <a:srgbClr val="00ABBC"/>
                                    </a:solidFill>
                                    <a:latin typeface="Cambria Math" panose="02040503050406030204" pitchFamily="18" charset="0"/>
                                    <a:ea typeface="Cambria Math" panose="02040503050406030204" pitchFamily="18" charset="0"/>
                                  </a:rPr>
                                  <m:t>𝑂</m:t>
                                </m:r>
                                <m:r>
                                  <a:rPr lang="en-US" i="1" dirty="0">
                                    <a:solidFill>
                                      <a:srgbClr val="00ABBC"/>
                                    </a:solidFill>
                                    <a:latin typeface="Cambria Math" panose="02040503050406030204" pitchFamily="18" charset="0"/>
                                    <a:ea typeface="Cambria Math" panose="02040503050406030204" pitchFamily="18" charset="0"/>
                                  </a:rPr>
                                  <m:t>2</m:t>
                                </m:r>
                              </m:sub>
                            </m:sSub>
                          </m:den>
                        </m:f>
                        <m:r>
                          <a:rPr lang="en-US" i="1" dirty="0">
                            <a:solidFill>
                              <a:srgbClr val="038BB6"/>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m:t>
                        </m:r>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𝑐</m:t>
                            </m:r>
                          </m:e>
                          <m:sub>
                            <m:r>
                              <a:rPr lang="en-US"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dirty="0"/>
                </a:p>
              </p:txBody>
            </p:sp>
          </mc:Choice>
          <mc:Fallback xmlns="">
            <p:sp>
              <p:nvSpPr>
                <p:cNvPr id="34" name="TextBox 33">
                  <a:extLst>
                    <a:ext uri="{FF2B5EF4-FFF2-40B4-BE49-F238E27FC236}">
                      <a16:creationId xmlns:a16="http://schemas.microsoft.com/office/drawing/2014/main" id="{22BC7AE1-0C78-FE40-B8FC-B5F0906C5D78}"/>
                    </a:ext>
                  </a:extLst>
                </p:cNvPr>
                <p:cNvSpPr txBox="1">
                  <a:spLocks noRot="1" noChangeAspect="1" noMove="1" noResize="1" noEditPoints="1" noAdjustHandles="1" noChangeArrowheads="1" noChangeShapeType="1" noTextEdit="1"/>
                </p:cNvSpPr>
                <p:nvPr/>
              </p:nvSpPr>
              <p:spPr>
                <a:xfrm>
                  <a:off x="5253959" y="5821167"/>
                  <a:ext cx="4383701" cy="569002"/>
                </a:xfrm>
                <a:prstGeom prst="rect">
                  <a:avLst/>
                </a:prstGeom>
                <a:blipFill>
                  <a:blip r:embed="rId9"/>
                  <a:stretch>
                    <a:fillRect l="-867" t="-6522" b="-15217"/>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58CDCA8D-F631-B040-A8C6-F571FF7EE78E}"/>
                </a:ext>
              </a:extLst>
            </p:cNvPr>
            <p:cNvSpPr/>
            <p:nvPr/>
          </p:nvSpPr>
          <p:spPr>
            <a:xfrm rot="5400000">
              <a:off x="7297478" y="3514276"/>
              <a:ext cx="288124" cy="4392239"/>
            </a:xfrm>
            <a:prstGeom prst="leftBrace">
              <a:avLst>
                <a:gd name="adj1" fmla="val 40574"/>
                <a:gd name="adj2" fmla="val 2070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B1BC139B-EF02-9D45-B930-40D0A1A6E044}"/>
              </a:ext>
            </a:extLst>
          </p:cNvPr>
          <p:cNvSpPr txBox="1"/>
          <p:nvPr/>
        </p:nvSpPr>
        <p:spPr>
          <a:xfrm>
            <a:off x="1122083" y="4793747"/>
            <a:ext cx="3281155" cy="461665"/>
          </a:xfrm>
          <a:prstGeom prst="rect">
            <a:avLst/>
          </a:prstGeom>
          <a:noFill/>
        </p:spPr>
        <p:txBody>
          <a:bodyPr wrap="none" rtlCol="0">
            <a:spAutoFit/>
          </a:bodyPr>
          <a:lstStyle/>
          <a:p>
            <a:r>
              <a:rPr lang="en-US" sz="2400" dirty="0">
                <a:solidFill>
                  <a:srgbClr val="CA8D60"/>
                </a:solidFill>
              </a:rPr>
              <a:t>Temperature-only model</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6B761D8-48D3-1B40-96EC-ACB93B814422}"/>
                  </a:ext>
                </a:extLst>
              </p:cNvPr>
              <p:cNvSpPr txBox="1"/>
              <p:nvPr/>
            </p:nvSpPr>
            <p:spPr>
              <a:xfrm>
                <a:off x="354277" y="5606253"/>
                <a:ext cx="4870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𝑜𝑥𝑦𝑔𝑒𝑛</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𝑑𝑒𝑚𝑎𝑛𝑑</m:t>
                      </m:r>
                      <m:r>
                        <a:rPr lang="en-US" sz="2000" b="0" i="1"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sSup>
                        <m:sSupPr>
                          <m:ctrlPr>
                            <a:rPr lang="en-US" sz="2000" i="1" dirty="0" smtClean="0">
                              <a:solidFill>
                                <a:srgbClr val="CA8D60"/>
                              </a:solidFill>
                              <a:latin typeface="Cambria Math" panose="02040503050406030204" pitchFamily="18" charset="0"/>
                              <a:ea typeface="Cambria Math" panose="02040503050406030204" pitchFamily="18" charset="0"/>
                            </a:rPr>
                          </m:ctrlPr>
                        </m:sSupPr>
                        <m:e>
                          <m:r>
                            <a:rPr lang="en-US" sz="2000" i="1" dirty="0">
                              <a:solidFill>
                                <a:srgbClr val="CA8D60"/>
                              </a:solidFill>
                              <a:latin typeface="Cambria Math" panose="02040503050406030204" pitchFamily="18" charset="0"/>
                              <a:ea typeface="Cambria Math" panose="02040503050406030204" pitchFamily="18" charset="0"/>
                            </a:rPr>
                            <m:t>𝜃</m:t>
                          </m:r>
                        </m:e>
                        <m:sup>
                          <m:r>
                            <a:rPr lang="en-US" sz="2000" b="0" i="1" dirty="0" smtClean="0">
                              <a:solidFill>
                                <a:srgbClr val="CA8D60"/>
                              </a:solidFill>
                              <a:latin typeface="Cambria Math" panose="02040503050406030204" pitchFamily="18" charset="0"/>
                              <a:ea typeface="Cambria Math" panose="02040503050406030204" pitchFamily="18" charset="0"/>
                            </a:rPr>
                            <m:t>𝑇𝑒𝑚𝑝</m:t>
                          </m:r>
                          <m:r>
                            <a:rPr lang="en-US" sz="2000" i="1" dirty="0">
                              <a:solidFill>
                                <a:srgbClr val="CA8D60"/>
                              </a:solidFill>
                              <a:latin typeface="Cambria Math" panose="02040503050406030204" pitchFamily="18" charset="0"/>
                              <a:ea typeface="Cambria Math" panose="02040503050406030204" pitchFamily="18" charset="0"/>
                            </a:rPr>
                            <m:t>−20</m:t>
                          </m:r>
                        </m:sup>
                      </m:sSup>
                      <m:r>
                        <a:rPr lang="en-US" sz="2000" b="0" i="1" dirty="0" smtClean="0">
                          <a:solidFill>
                            <a:srgbClr val="CA8D60"/>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28" name="TextBox 27">
                <a:extLst>
                  <a:ext uri="{FF2B5EF4-FFF2-40B4-BE49-F238E27FC236}">
                    <a16:creationId xmlns:a16="http://schemas.microsoft.com/office/drawing/2014/main" id="{76B761D8-48D3-1B40-96EC-ACB93B814422}"/>
                  </a:ext>
                </a:extLst>
              </p:cNvPr>
              <p:cNvSpPr txBox="1">
                <a:spLocks noRot="1" noChangeAspect="1" noMove="1" noResize="1" noEditPoints="1" noAdjustHandles="1" noChangeArrowheads="1" noChangeShapeType="1" noTextEdit="1"/>
              </p:cNvSpPr>
              <p:nvPr/>
            </p:nvSpPr>
            <p:spPr>
              <a:xfrm>
                <a:off x="354277" y="5606253"/>
                <a:ext cx="4870949" cy="307777"/>
              </a:xfrm>
              <a:prstGeom prst="rect">
                <a:avLst/>
              </a:prstGeom>
              <a:blipFill>
                <a:blip r:embed="rId10"/>
                <a:stretch>
                  <a:fillRect l="-779" t="-8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693E26-62D0-D14A-8B88-3BAA537A754A}"/>
                  </a:ext>
                </a:extLst>
              </p:cNvPr>
              <p:cNvSpPr txBox="1"/>
              <p:nvPr/>
            </p:nvSpPr>
            <p:spPr>
              <a:xfrm>
                <a:off x="6096000" y="5444060"/>
                <a:ext cx="5779596"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ea typeface="Cambria Math" panose="02040503050406030204" pitchFamily="18" charset="0"/>
                        </a:rPr>
                        <m:t>𝑜𝑥𝑦𝑔𝑒𝑛</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𝑑𝑒𝑚𝑎𝑛𝑑</m:t>
                      </m:r>
                      <m:r>
                        <a:rPr lang="en-US"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f>
                        <m:fPr>
                          <m:ctrlPr>
                            <a:rPr lang="en-US" sz="2000" i="1" dirty="0" smtClean="0">
                              <a:solidFill>
                                <a:srgbClr val="00ABBC"/>
                              </a:solidFill>
                              <a:latin typeface="Cambria Math" panose="02040503050406030204" pitchFamily="18" charset="0"/>
                              <a:ea typeface="Cambria Math" panose="02040503050406030204" pitchFamily="18" charset="0"/>
                            </a:rPr>
                          </m:ctrlPr>
                        </m:fPr>
                        <m:num>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num>
                        <m:den>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r>
                            <a:rPr lang="en-US" sz="2000" i="1" dirty="0">
                              <a:solidFill>
                                <a:srgbClr val="00ABBC"/>
                              </a:solidFill>
                              <a:latin typeface="Cambria Math" panose="02040503050406030204" pitchFamily="18" charset="0"/>
                              <a:ea typeface="Cambria Math" panose="02040503050406030204" pitchFamily="18" charset="0"/>
                            </a:rPr>
                            <m:t>+</m:t>
                          </m:r>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i="1" dirty="0">
                                  <a:solidFill>
                                    <a:srgbClr val="00ABBC"/>
                                  </a:solidFill>
                                  <a:latin typeface="Cambria Math" panose="02040503050406030204" pitchFamily="18" charset="0"/>
                                  <a:ea typeface="Cambria Math" panose="02040503050406030204" pitchFamily="18" charset="0"/>
                                </a:rPr>
                                <m:t>𝐾</m:t>
                              </m:r>
                            </m:e>
                            <m:sub>
                              <m:r>
                                <a:rPr lang="en-US" sz="2000" i="1" dirty="0">
                                  <a:solidFill>
                                    <a:srgbClr val="00ABBC"/>
                                  </a:solidFill>
                                  <a:latin typeface="Cambria Math" panose="02040503050406030204" pitchFamily="18" charset="0"/>
                                  <a:ea typeface="Cambria Math" panose="02040503050406030204" pitchFamily="18" charset="0"/>
                                </a:rPr>
                                <m:t>𝑂</m:t>
                              </m:r>
                              <m:r>
                                <a:rPr lang="en-US" sz="2000" i="1" dirty="0">
                                  <a:solidFill>
                                    <a:srgbClr val="00ABBC"/>
                                  </a:solidFill>
                                  <a:latin typeface="Cambria Math" panose="02040503050406030204" pitchFamily="18" charset="0"/>
                                  <a:ea typeface="Cambria Math" panose="02040503050406030204" pitchFamily="18" charset="0"/>
                                </a:rPr>
                                <m:t>2</m:t>
                              </m:r>
                            </m:sub>
                          </m:sSub>
                        </m:den>
                      </m:f>
                      <m:r>
                        <a:rPr lang="en-US" sz="2000" i="1" dirty="0">
                          <a:solidFill>
                            <a:srgbClr val="038BB6"/>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30" name="TextBox 29">
                <a:extLst>
                  <a:ext uri="{FF2B5EF4-FFF2-40B4-BE49-F238E27FC236}">
                    <a16:creationId xmlns:a16="http://schemas.microsoft.com/office/drawing/2014/main" id="{E4693E26-62D0-D14A-8B88-3BAA537A754A}"/>
                  </a:ext>
                </a:extLst>
              </p:cNvPr>
              <p:cNvSpPr txBox="1">
                <a:spLocks noRot="1" noChangeAspect="1" noMove="1" noResize="1" noEditPoints="1" noAdjustHandles="1" noChangeArrowheads="1" noChangeShapeType="1" noTextEdit="1"/>
              </p:cNvSpPr>
              <p:nvPr/>
            </p:nvSpPr>
            <p:spPr>
              <a:xfrm>
                <a:off x="6096000" y="5444060"/>
                <a:ext cx="5779596" cy="632161"/>
              </a:xfrm>
              <a:prstGeom prst="rect">
                <a:avLst/>
              </a:prstGeom>
              <a:blipFill>
                <a:blip r:embed="rId11"/>
                <a:stretch>
                  <a:fillRect l="-658" b="-1764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340EAA7-048C-C944-BCB4-A559D9FD62F6}"/>
              </a:ext>
            </a:extLst>
          </p:cNvPr>
          <p:cNvSpPr txBox="1"/>
          <p:nvPr/>
        </p:nvSpPr>
        <p:spPr>
          <a:xfrm>
            <a:off x="7820274" y="4793746"/>
            <a:ext cx="2603341" cy="461665"/>
          </a:xfrm>
          <a:prstGeom prst="rect">
            <a:avLst/>
          </a:prstGeom>
          <a:noFill/>
        </p:spPr>
        <p:txBody>
          <a:bodyPr wrap="none" rtlCol="0">
            <a:spAutoFit/>
          </a:bodyPr>
          <a:lstStyle/>
          <a:p>
            <a:r>
              <a:rPr lang="en-US" sz="2400" dirty="0">
                <a:solidFill>
                  <a:srgbClr val="00ABBC"/>
                </a:solidFill>
              </a:rPr>
              <a:t>Oxygen-only model</a:t>
            </a:r>
          </a:p>
        </p:txBody>
      </p:sp>
      <p:sp>
        <p:nvSpPr>
          <p:cNvPr id="22" name="Rectangle 21">
            <a:extLst>
              <a:ext uri="{FF2B5EF4-FFF2-40B4-BE49-F238E27FC236}">
                <a16:creationId xmlns:a16="http://schemas.microsoft.com/office/drawing/2014/main" id="{C61CB218-226B-DE42-B4DE-E4E91E044CBC}"/>
              </a:ext>
            </a:extLst>
          </p:cNvPr>
          <p:cNvSpPr/>
          <p:nvPr/>
        </p:nvSpPr>
        <p:spPr>
          <a:xfrm>
            <a:off x="7397882" y="1666876"/>
            <a:ext cx="4692241" cy="237512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B071D1E-9FDA-7C47-9D52-04C5F240FFB7}"/>
              </a:ext>
            </a:extLst>
          </p:cNvPr>
          <p:cNvCxnSpPr>
            <a:cxnSpLocks/>
          </p:cNvCxnSpPr>
          <p:nvPr/>
        </p:nvCxnSpPr>
        <p:spPr>
          <a:xfrm>
            <a:off x="0" y="4604295"/>
            <a:ext cx="12192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A4EF5E-1035-DA4F-B69D-665DAA1F6AB4}"/>
              </a:ext>
            </a:extLst>
          </p:cNvPr>
          <p:cNvSpPr txBox="1"/>
          <p:nvPr/>
        </p:nvSpPr>
        <p:spPr>
          <a:xfrm>
            <a:off x="9111293" y="1765955"/>
            <a:ext cx="1491114" cy="461665"/>
          </a:xfrm>
          <a:prstGeom prst="rect">
            <a:avLst/>
          </a:prstGeom>
          <a:noFill/>
        </p:spPr>
        <p:txBody>
          <a:bodyPr wrap="none" rtlCol="0">
            <a:spAutoFit/>
          </a:bodyPr>
          <a:lstStyle/>
          <a:p>
            <a:r>
              <a:rPr lang="en-US" sz="2400" dirty="0"/>
              <a:t>Full model</a:t>
            </a:r>
          </a:p>
        </p:txBody>
      </p:sp>
      <p:sp>
        <p:nvSpPr>
          <p:cNvPr id="2" name="Rectangle 1">
            <a:extLst>
              <a:ext uri="{FF2B5EF4-FFF2-40B4-BE49-F238E27FC236}">
                <a16:creationId xmlns:a16="http://schemas.microsoft.com/office/drawing/2014/main" id="{9EC7A647-2B71-1241-A6BC-1DED6FD12037}"/>
              </a:ext>
            </a:extLst>
          </p:cNvPr>
          <p:cNvSpPr/>
          <p:nvPr/>
        </p:nvSpPr>
        <p:spPr>
          <a:xfrm>
            <a:off x="-214728" y="4200724"/>
            <a:ext cx="12598400" cy="279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700A62-E05D-1A40-A706-1EDE17F1AB1E}"/>
              </a:ext>
            </a:extLst>
          </p:cNvPr>
          <p:cNvSpPr txBox="1"/>
          <p:nvPr/>
        </p:nvSpPr>
        <p:spPr>
          <a:xfrm>
            <a:off x="2526447" y="6457628"/>
            <a:ext cx="7116051" cy="369332"/>
          </a:xfrm>
          <a:prstGeom prst="rect">
            <a:avLst/>
          </a:prstGeom>
          <a:noFill/>
        </p:spPr>
        <p:txBody>
          <a:bodyPr wrap="none" rtlCol="0">
            <a:spAutoFit/>
          </a:bodyPr>
          <a:lstStyle/>
          <a:p>
            <a:r>
              <a:rPr lang="en-US" dirty="0"/>
              <a:t>Training: 2013–2017 (parameters selected using CMAES). Test: 2018–2020</a:t>
            </a:r>
          </a:p>
        </p:txBody>
      </p:sp>
    </p:spTree>
    <p:extLst>
      <p:ext uri="{BB962C8B-B14F-4D97-AF65-F5344CB8AC3E}">
        <p14:creationId xmlns:p14="http://schemas.microsoft.com/office/powerpoint/2010/main" val="3748299193"/>
      </p:ext>
    </p:extLst>
  </p:cSld>
  <p:clrMapOvr>
    <a:masterClrMapping/>
  </p:clrMapOvr>
  <mc:AlternateContent xmlns:mc="http://schemas.openxmlformats.org/markup-compatibility/2006" xmlns:p14="http://schemas.microsoft.com/office/powerpoint/2010/main">
    <mc:Choice Requires="p14">
      <p:transition spd="slow" p14:dur="2000" advTm="35016"/>
    </mc:Choice>
    <mc:Fallback xmlns="">
      <p:transition spd="slow" advTm="35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C5A2-1F39-D841-8537-DE00AE41AE28}"/>
              </a:ext>
            </a:extLst>
          </p:cNvPr>
          <p:cNvSpPr>
            <a:spLocks noGrp="1"/>
          </p:cNvSpPr>
          <p:nvPr>
            <p:ph type="title"/>
          </p:nvPr>
        </p:nvSpPr>
        <p:spPr/>
        <p:txBody>
          <a:bodyPr>
            <a:noAutofit/>
          </a:bodyPr>
          <a:lstStyle/>
          <a:p>
            <a:r>
              <a:rPr lang="en-US" sz="3600" dirty="0"/>
              <a:t>Temperature-only model outperforms oxygen-only model and full model in test years</a:t>
            </a:r>
          </a:p>
        </p:txBody>
      </p:sp>
      <p:pic>
        <p:nvPicPr>
          <p:cNvPr id="6" name="Content Placeholder 5" descr="Chart&#10;&#10;Description automatically generated">
            <a:extLst>
              <a:ext uri="{FF2B5EF4-FFF2-40B4-BE49-F238E27FC236}">
                <a16:creationId xmlns:a16="http://schemas.microsoft.com/office/drawing/2014/main" id="{992C217B-7BB2-C447-AD4F-CF9AA50E011E}"/>
              </a:ext>
            </a:extLst>
          </p:cNvPr>
          <p:cNvPicPr>
            <a:picLocks noGrp="1" noChangeAspect="1"/>
          </p:cNvPicPr>
          <p:nvPr>
            <p:ph idx="1"/>
          </p:nvPr>
        </p:nvPicPr>
        <p:blipFill>
          <a:blip r:embed="rId3"/>
          <a:stretch>
            <a:fillRect/>
          </a:stretch>
        </p:blipFill>
        <p:spPr>
          <a:xfrm>
            <a:off x="838200" y="2029619"/>
            <a:ext cx="10515600" cy="3943350"/>
          </a:xfrm>
        </p:spPr>
      </p:pic>
    </p:spTree>
    <p:extLst>
      <p:ext uri="{BB962C8B-B14F-4D97-AF65-F5344CB8AC3E}">
        <p14:creationId xmlns:p14="http://schemas.microsoft.com/office/powerpoint/2010/main" val="50094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275-D89B-9B46-A673-7A5C57E4F7D6}"/>
              </a:ext>
            </a:extLst>
          </p:cNvPr>
          <p:cNvSpPr>
            <a:spLocks noGrp="1"/>
          </p:cNvSpPr>
          <p:nvPr>
            <p:ph type="title"/>
          </p:nvPr>
        </p:nvSpPr>
        <p:spPr/>
        <p:txBody>
          <a:bodyPr>
            <a:noAutofit/>
          </a:bodyPr>
          <a:lstStyle/>
          <a:p>
            <a:r>
              <a:rPr lang="en-US" sz="3600" dirty="0"/>
              <a:t>Temperature-only model outperforms oxygen-only model and full model in test years</a:t>
            </a:r>
          </a:p>
        </p:txBody>
      </p:sp>
      <p:pic>
        <p:nvPicPr>
          <p:cNvPr id="11" name="Content Placeholder 10" descr="Chart, scatter chart&#10;&#10;Description automatically generated">
            <a:extLst>
              <a:ext uri="{FF2B5EF4-FFF2-40B4-BE49-F238E27FC236}">
                <a16:creationId xmlns:a16="http://schemas.microsoft.com/office/drawing/2014/main" id="{3F055138-0F7E-8841-A8AF-3344F6BC0CCC}"/>
              </a:ext>
            </a:extLst>
          </p:cNvPr>
          <p:cNvPicPr>
            <a:picLocks noGrp="1" noChangeAspect="1"/>
          </p:cNvPicPr>
          <p:nvPr>
            <p:ph idx="1"/>
          </p:nvPr>
        </p:nvPicPr>
        <p:blipFill>
          <a:blip r:embed="rId3"/>
          <a:stretch>
            <a:fillRect/>
          </a:stretch>
        </p:blipFill>
        <p:spPr>
          <a:xfrm>
            <a:off x="1744662" y="1825625"/>
            <a:ext cx="8702676" cy="4351338"/>
          </a:xfrm>
        </p:spPr>
      </p:pic>
    </p:spTree>
    <p:extLst>
      <p:ext uri="{BB962C8B-B14F-4D97-AF65-F5344CB8AC3E}">
        <p14:creationId xmlns:p14="http://schemas.microsoft.com/office/powerpoint/2010/main" val="394490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55F5-B669-6943-A960-435156F487E5}"/>
              </a:ext>
            </a:extLst>
          </p:cNvPr>
          <p:cNvSpPr>
            <a:spLocks noGrp="1"/>
          </p:cNvSpPr>
          <p:nvPr>
            <p:ph type="title"/>
          </p:nvPr>
        </p:nvSpPr>
        <p:spPr/>
        <p:txBody>
          <a:bodyPr>
            <a:normAutofit fontScale="90000"/>
          </a:bodyPr>
          <a:lstStyle/>
          <a:p>
            <a:r>
              <a:rPr lang="en-US" dirty="0"/>
              <a:t>Oxygen concentration may be an important driver of oxygen demand in the absence of oxygenation</a:t>
            </a:r>
          </a:p>
        </p:txBody>
      </p:sp>
      <p:pic>
        <p:nvPicPr>
          <p:cNvPr id="6" name="Content Placeholder 5" descr="Chart, line chart&#10;&#10;Description automatically generated">
            <a:extLst>
              <a:ext uri="{FF2B5EF4-FFF2-40B4-BE49-F238E27FC236}">
                <a16:creationId xmlns:a16="http://schemas.microsoft.com/office/drawing/2014/main" id="{794B0581-2084-2C49-A1DB-0C528128891C}"/>
              </a:ext>
            </a:extLst>
          </p:cNvPr>
          <p:cNvPicPr>
            <a:picLocks noGrp="1" noChangeAspect="1"/>
          </p:cNvPicPr>
          <p:nvPr>
            <p:ph idx="1"/>
          </p:nvPr>
        </p:nvPicPr>
        <p:blipFill>
          <a:blip r:embed="rId3"/>
          <a:stretch>
            <a:fillRect/>
          </a:stretch>
        </p:blipFill>
        <p:spPr>
          <a:xfrm>
            <a:off x="838200" y="2029619"/>
            <a:ext cx="10515600" cy="3943350"/>
          </a:xfrm>
        </p:spPr>
      </p:pic>
    </p:spTree>
    <p:extLst>
      <p:ext uri="{BB962C8B-B14F-4D97-AF65-F5344CB8AC3E}">
        <p14:creationId xmlns:p14="http://schemas.microsoft.com/office/powerpoint/2010/main" val="30980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B5CE-919C-EE4D-A32E-5DAF1CB3640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796ADE4-1900-3043-B43A-062BE3A33821}"/>
              </a:ext>
            </a:extLst>
          </p:cNvPr>
          <p:cNvSpPr>
            <a:spLocks noGrp="1"/>
          </p:cNvSpPr>
          <p:nvPr>
            <p:ph idx="1"/>
          </p:nvPr>
        </p:nvSpPr>
        <p:spPr/>
        <p:txBody>
          <a:bodyPr/>
          <a:lstStyle/>
          <a:p>
            <a:r>
              <a:rPr lang="en-US" dirty="0"/>
              <a:t>Changing temperatures may dramatically alter oxygen conditions in lakes and reservoirs</a:t>
            </a:r>
          </a:p>
          <a:p>
            <a:r>
              <a:rPr lang="en-US" dirty="0"/>
              <a:t>Oxygen demand may be sensitive to oxygen concentrations in the absence of oxygenation</a:t>
            </a:r>
          </a:p>
          <a:p>
            <a:r>
              <a:rPr lang="en-US" dirty="0"/>
              <a:t>Next steps:</a:t>
            </a:r>
          </a:p>
          <a:p>
            <a:pPr lvl="1"/>
            <a:r>
              <a:rPr lang="en-US" dirty="0"/>
              <a:t>Refine model comparison process</a:t>
            </a:r>
          </a:p>
          <a:p>
            <a:pPr lvl="1"/>
            <a:r>
              <a:rPr lang="en-US" dirty="0"/>
              <a:t>Incorporate chemical oxygen demand</a:t>
            </a:r>
          </a:p>
        </p:txBody>
      </p:sp>
    </p:spTree>
    <p:extLst>
      <p:ext uri="{BB962C8B-B14F-4D97-AF65-F5344CB8AC3E}">
        <p14:creationId xmlns:p14="http://schemas.microsoft.com/office/powerpoint/2010/main" val="206610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1DA3C2-E765-C54F-9580-816018F53C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545" t="11651" r="10790" b="3685"/>
          <a:stretch/>
        </p:blipFill>
        <p:spPr>
          <a:xfrm>
            <a:off x="5601659" y="1060504"/>
            <a:ext cx="4973363" cy="3730022"/>
          </a:xfrm>
          <a:prstGeom prst="rect">
            <a:avLst/>
          </a:prstGeom>
        </p:spPr>
      </p:pic>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4"/>
          <a:stretch>
            <a:fillRect/>
          </a:stretch>
        </p:blipFill>
        <p:spPr>
          <a:xfrm>
            <a:off x="1276248" y="2670998"/>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28128" y="1162252"/>
            <a:ext cx="1501476" cy="1508747"/>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1298425" y="4322986"/>
            <a:ext cx="2805236" cy="467540"/>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8"/>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075151" y="6026524"/>
            <a:ext cx="708906" cy="70890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641852"/>
      </p:ext>
    </p:extLst>
  </p:cSld>
  <p:clrMapOvr>
    <a:masterClrMapping/>
  </p:clrMapOvr>
  <mc:AlternateContent xmlns:mc="http://schemas.openxmlformats.org/markup-compatibility/2006" xmlns:p14="http://schemas.microsoft.com/office/powerpoint/2010/main">
    <mc:Choice Requires="p14">
      <p:transition spd="slow" p14:dur="2000" advTm="1917"/>
    </mc:Choice>
    <mc:Fallback xmlns="">
      <p:transition spd="slow" advTm="191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664C-BE9F-3640-9667-EE07E3E497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F614C2-B71C-0147-A42F-642AC0506680}"/>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94394FE8-5208-5646-8DF4-161BEC6E7FB5}"/>
              </a:ext>
            </a:extLst>
          </p:cNvPr>
          <p:cNvGrpSpPr/>
          <p:nvPr/>
        </p:nvGrpSpPr>
        <p:grpSpPr>
          <a:xfrm>
            <a:off x="218647" y="2386419"/>
            <a:ext cx="7648532" cy="3288471"/>
            <a:chOff x="1732494" y="1919719"/>
            <a:chExt cx="7648532" cy="3288471"/>
          </a:xfrm>
        </p:grpSpPr>
        <p:pic>
          <p:nvPicPr>
            <p:cNvPr id="5" name="Picture 4">
              <a:extLst>
                <a:ext uri="{FF2B5EF4-FFF2-40B4-BE49-F238E27FC236}">
                  <a16:creationId xmlns:a16="http://schemas.microsoft.com/office/drawing/2014/main" id="{1DFE8266-3B31-C443-8997-D7223FD37477}"/>
                </a:ext>
              </a:extLst>
            </p:cNvPr>
            <p:cNvPicPr>
              <a:picLocks noChangeAspect="1"/>
            </p:cNvPicPr>
            <p:nvPr/>
          </p:nvPicPr>
          <p:blipFill>
            <a:blip r:embed="rId2"/>
            <a:stretch>
              <a:fillRect/>
            </a:stretch>
          </p:blipFill>
          <p:spPr>
            <a:xfrm>
              <a:off x="1732494" y="1919719"/>
              <a:ext cx="7648532" cy="3018561"/>
            </a:xfrm>
            <a:prstGeom prst="rect">
              <a:avLst/>
            </a:prstGeom>
          </p:spPr>
        </p:pic>
        <p:sp>
          <p:nvSpPr>
            <p:cNvPr id="6" name="TextBox 5">
              <a:extLst>
                <a:ext uri="{FF2B5EF4-FFF2-40B4-BE49-F238E27FC236}">
                  <a16:creationId xmlns:a16="http://schemas.microsoft.com/office/drawing/2014/main" id="{1B1F4ADC-218F-E845-81EC-4EC6F0B7C007}"/>
                </a:ext>
              </a:extLst>
            </p:cNvPr>
            <p:cNvSpPr txBox="1"/>
            <p:nvPr/>
          </p:nvSpPr>
          <p:spPr>
            <a:xfrm>
              <a:off x="6514902" y="4838858"/>
              <a:ext cx="1897571" cy="369332"/>
            </a:xfrm>
            <a:prstGeom prst="rect">
              <a:avLst/>
            </a:prstGeom>
            <a:noFill/>
          </p:spPr>
          <p:txBody>
            <a:bodyPr wrap="none" rtlCol="0">
              <a:spAutoFit/>
            </a:bodyPr>
            <a:lstStyle/>
            <a:p>
              <a:r>
                <a:rPr lang="en-US" dirty="0"/>
                <a:t>Jenny et al. (2016)</a:t>
              </a:r>
            </a:p>
          </p:txBody>
        </p:sp>
      </p:grpSp>
    </p:spTree>
    <p:extLst>
      <p:ext uri="{BB962C8B-B14F-4D97-AF65-F5344CB8AC3E}">
        <p14:creationId xmlns:p14="http://schemas.microsoft.com/office/powerpoint/2010/main" val="2335235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0ED6-8D79-6943-8155-0BE4D45FC2D3}"/>
              </a:ext>
            </a:extLst>
          </p:cNvPr>
          <p:cNvSpPr>
            <a:spLocks noGrp="1"/>
          </p:cNvSpPr>
          <p:nvPr>
            <p:ph type="title"/>
          </p:nvPr>
        </p:nvSpPr>
        <p:spPr/>
        <p:txBody>
          <a:bodyPr>
            <a:normAutofit fontScale="90000"/>
          </a:bodyPr>
          <a:lstStyle/>
          <a:p>
            <a:r>
              <a:rPr lang="en-US" dirty="0"/>
              <a:t>Heterogeneous global changes have led to uncertainty about future oxygen dynamics</a:t>
            </a:r>
          </a:p>
        </p:txBody>
      </p:sp>
      <p:pic>
        <p:nvPicPr>
          <p:cNvPr id="5" name="Content Placeholder 4" descr="Chart, histogram&#10;&#10;Description automatically generated">
            <a:extLst>
              <a:ext uri="{FF2B5EF4-FFF2-40B4-BE49-F238E27FC236}">
                <a16:creationId xmlns:a16="http://schemas.microsoft.com/office/drawing/2014/main" id="{8CCAAF87-8A86-A643-A2F8-237AAB2F1E6F}"/>
              </a:ext>
            </a:extLst>
          </p:cNvPr>
          <p:cNvPicPr>
            <a:picLocks noGrp="1" noChangeAspect="1"/>
          </p:cNvPicPr>
          <p:nvPr>
            <p:ph idx="1"/>
          </p:nvPr>
        </p:nvPicPr>
        <p:blipFill>
          <a:blip r:embed="rId2"/>
          <a:stretch>
            <a:fillRect/>
          </a:stretch>
        </p:blipFill>
        <p:spPr>
          <a:xfrm>
            <a:off x="838200" y="1828800"/>
            <a:ext cx="5530426" cy="3505200"/>
          </a:xfrm>
        </p:spPr>
      </p:pic>
    </p:spTree>
    <p:extLst>
      <p:ext uri="{BB962C8B-B14F-4D97-AF65-F5344CB8AC3E}">
        <p14:creationId xmlns:p14="http://schemas.microsoft.com/office/powerpoint/2010/main" val="415705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775-3542-1241-94E1-CF938852D579}"/>
              </a:ext>
            </a:extLst>
          </p:cNvPr>
          <p:cNvSpPr>
            <a:spLocks noGrp="1"/>
          </p:cNvSpPr>
          <p:nvPr>
            <p:ph type="title"/>
          </p:nvPr>
        </p:nvSpPr>
        <p:spPr>
          <a:xfrm>
            <a:off x="838200" y="365125"/>
            <a:ext cx="9623811" cy="1325563"/>
          </a:xfrm>
        </p:spPr>
        <p:txBody>
          <a:bodyPr>
            <a:noAutofit/>
          </a:bodyPr>
          <a:lstStyle/>
          <a:p>
            <a:r>
              <a:rPr lang="en-US" sz="2800" dirty="0"/>
              <a:t>Hypolimnetic oxygen demand is closely tied to water quality and carbon cycling</a:t>
            </a:r>
          </a:p>
        </p:txBody>
      </p:sp>
      <p:sp>
        <p:nvSpPr>
          <p:cNvPr id="3" name="Content Placeholder 2">
            <a:extLst>
              <a:ext uri="{FF2B5EF4-FFF2-40B4-BE49-F238E27FC236}">
                <a16:creationId xmlns:a16="http://schemas.microsoft.com/office/drawing/2014/main" id="{90AE55A3-F516-1D46-B54A-83B54584C163}"/>
              </a:ext>
            </a:extLst>
          </p:cNvPr>
          <p:cNvSpPr>
            <a:spLocks noGrp="1"/>
          </p:cNvSpPr>
          <p:nvPr>
            <p:ph idx="1"/>
          </p:nvPr>
        </p:nvSpPr>
        <p:spPr/>
        <p:txBody>
          <a:bodyPr>
            <a:normAutofit/>
          </a:bodyPr>
          <a:lstStyle/>
          <a:p>
            <a:r>
              <a:rPr lang="en-US" sz="2400" dirty="0"/>
              <a:t>75% of human water use comes from rivers, lakes, and reservoirs</a:t>
            </a:r>
          </a:p>
          <a:p>
            <a:r>
              <a:rPr lang="en-US" sz="2400" dirty="0"/>
              <a:t>Reservoirs alone bury more carbon than ocean sediments each year (Dean and Gorham 1998; Knoll et al. 2013)</a:t>
            </a:r>
          </a:p>
          <a:p>
            <a:endParaRPr lang="en-US" sz="2400" dirty="0"/>
          </a:p>
          <a:p>
            <a:endParaRPr lang="en-US" sz="2400" dirty="0"/>
          </a:p>
        </p:txBody>
      </p:sp>
      <p:pic>
        <p:nvPicPr>
          <p:cNvPr id="72" name="Picture 71">
            <a:extLst>
              <a:ext uri="{FF2B5EF4-FFF2-40B4-BE49-F238E27FC236}">
                <a16:creationId xmlns:a16="http://schemas.microsoft.com/office/drawing/2014/main" id="{3EEE7CBA-CF75-CA42-BE0F-66D76182341C}"/>
              </a:ext>
            </a:extLst>
          </p:cNvPr>
          <p:cNvPicPr>
            <a:picLocks noChangeAspect="1"/>
          </p:cNvPicPr>
          <p:nvPr/>
        </p:nvPicPr>
        <p:blipFill>
          <a:blip r:embed="rId4"/>
          <a:stretch>
            <a:fillRect/>
          </a:stretch>
        </p:blipFill>
        <p:spPr>
          <a:xfrm>
            <a:off x="4779493" y="4631590"/>
            <a:ext cx="2382534" cy="1362673"/>
          </a:xfrm>
          <a:prstGeom prst="rect">
            <a:avLst/>
          </a:prstGeom>
          <a:ln w="3175">
            <a:solidFill>
              <a:schemeClr val="bg1"/>
            </a:solidFill>
          </a:ln>
        </p:spPr>
      </p:pic>
      <p:pic>
        <p:nvPicPr>
          <p:cNvPr id="73" name="Picture 72">
            <a:extLst>
              <a:ext uri="{FF2B5EF4-FFF2-40B4-BE49-F238E27FC236}">
                <a16:creationId xmlns:a16="http://schemas.microsoft.com/office/drawing/2014/main" id="{827996DD-227D-4244-82BD-BA258D23BDE0}"/>
              </a:ext>
            </a:extLst>
          </p:cNvPr>
          <p:cNvPicPr>
            <a:picLocks noChangeAspect="1"/>
          </p:cNvPicPr>
          <p:nvPr/>
        </p:nvPicPr>
        <p:blipFill rotWithShape="1">
          <a:blip r:embed="rId5"/>
          <a:srcRect l="-120" t="27709" r="512" b="30150"/>
          <a:stretch/>
        </p:blipFill>
        <p:spPr>
          <a:xfrm>
            <a:off x="8079477" y="4588880"/>
            <a:ext cx="2382534" cy="1343931"/>
          </a:xfrm>
          <a:prstGeom prst="rect">
            <a:avLst/>
          </a:prstGeom>
          <a:ln w="3175">
            <a:solidFill>
              <a:schemeClr val="bg1"/>
            </a:solidFill>
          </a:ln>
        </p:spPr>
      </p:pic>
      <p:grpSp>
        <p:nvGrpSpPr>
          <p:cNvPr id="74" name="Group 73">
            <a:extLst>
              <a:ext uri="{FF2B5EF4-FFF2-40B4-BE49-F238E27FC236}">
                <a16:creationId xmlns:a16="http://schemas.microsoft.com/office/drawing/2014/main" id="{C1ED951F-C768-E648-978A-01C77FCD63D5}"/>
              </a:ext>
            </a:extLst>
          </p:cNvPr>
          <p:cNvGrpSpPr/>
          <p:nvPr/>
        </p:nvGrpSpPr>
        <p:grpSpPr>
          <a:xfrm>
            <a:off x="1529674" y="4592637"/>
            <a:ext cx="2383510" cy="1440581"/>
            <a:chOff x="8720183" y="1821146"/>
            <a:chExt cx="2383510" cy="1440581"/>
          </a:xfrm>
        </p:grpSpPr>
        <p:grpSp>
          <p:nvGrpSpPr>
            <p:cNvPr id="75" name="Group 74">
              <a:extLst>
                <a:ext uri="{FF2B5EF4-FFF2-40B4-BE49-F238E27FC236}">
                  <a16:creationId xmlns:a16="http://schemas.microsoft.com/office/drawing/2014/main" id="{791839E5-6C28-6842-A723-696728F7985F}"/>
                </a:ext>
              </a:extLst>
            </p:cNvPr>
            <p:cNvGrpSpPr/>
            <p:nvPr/>
          </p:nvGrpSpPr>
          <p:grpSpPr>
            <a:xfrm>
              <a:off x="8720183" y="1821146"/>
              <a:ext cx="2383510" cy="1440581"/>
              <a:chOff x="6160364" y="2038544"/>
              <a:chExt cx="3782296" cy="2286000"/>
            </a:xfrm>
          </p:grpSpPr>
          <p:sp>
            <p:nvSpPr>
              <p:cNvPr id="78" name="Rectangle 77">
                <a:extLst>
                  <a:ext uri="{FF2B5EF4-FFF2-40B4-BE49-F238E27FC236}">
                    <a16:creationId xmlns:a16="http://schemas.microsoft.com/office/drawing/2014/main" id="{47CC2F82-2CCD-5149-B990-653252286C85}"/>
                  </a:ext>
                </a:extLst>
              </p:cNvPr>
              <p:cNvSpPr/>
              <p:nvPr/>
            </p:nvSpPr>
            <p:spPr>
              <a:xfrm>
                <a:off x="6161913" y="2038544"/>
                <a:ext cx="3780747" cy="212666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descr="Methane- Electronic Fluorocarbons Gas Products">
                <a:extLst>
                  <a:ext uri="{FF2B5EF4-FFF2-40B4-BE49-F238E27FC236}">
                    <a16:creationId xmlns:a16="http://schemas.microsoft.com/office/drawing/2014/main" id="{6D884477-A73F-324F-BA6C-85478F73B81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10000" x2="46667"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6160364" y="2038544"/>
                <a:ext cx="2286000" cy="228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2">
              <a:extLst>
                <a:ext uri="{FF2B5EF4-FFF2-40B4-BE49-F238E27FC236}">
                  <a16:creationId xmlns:a16="http://schemas.microsoft.com/office/drawing/2014/main" id="{33535476-8C7F-3244-A4CC-1D80DFDF6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2424" y="2329366"/>
              <a:ext cx="1170128" cy="831954"/>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BC9443E-88D4-3D4A-AB41-973BB8552242}"/>
                </a:ext>
              </a:extLst>
            </p:cNvPr>
            <p:cNvSpPr txBox="1"/>
            <p:nvPr/>
          </p:nvSpPr>
          <p:spPr>
            <a:xfrm>
              <a:off x="10276570" y="2622232"/>
              <a:ext cx="381836" cy="246221"/>
            </a:xfrm>
            <a:prstGeom prst="rect">
              <a:avLst/>
            </a:prstGeom>
            <a:noFill/>
          </p:spPr>
          <p:txBody>
            <a:bodyPr wrap="none" rtlCol="0">
              <a:spAutoFit/>
            </a:bodyPr>
            <a:lstStyle/>
            <a:p>
              <a:r>
                <a:rPr lang="en-US" sz="1000" dirty="0">
                  <a:solidFill>
                    <a:schemeClr val="bg1">
                      <a:lumMod val="75000"/>
                    </a:schemeClr>
                  </a:solidFill>
                </a:rPr>
                <a:t>CO</a:t>
              </a:r>
              <a:r>
                <a:rPr lang="en-US" sz="1000" baseline="-25000" dirty="0">
                  <a:solidFill>
                    <a:schemeClr val="bg1">
                      <a:lumMod val="75000"/>
                    </a:schemeClr>
                  </a:solidFill>
                </a:rPr>
                <a:t>2</a:t>
              </a:r>
              <a:endParaRPr lang="en-US" sz="1000" dirty="0">
                <a:solidFill>
                  <a:schemeClr val="bg1">
                    <a:lumMod val="75000"/>
                  </a:schemeClr>
                </a:solidFill>
              </a:endParaRPr>
            </a:p>
          </p:txBody>
        </p:sp>
      </p:grpSp>
      <p:sp>
        <p:nvSpPr>
          <p:cNvPr id="4" name="TextBox 3">
            <a:extLst>
              <a:ext uri="{FF2B5EF4-FFF2-40B4-BE49-F238E27FC236}">
                <a16:creationId xmlns:a16="http://schemas.microsoft.com/office/drawing/2014/main" id="{C365EF46-9D26-E345-9238-5DDF06DF186A}"/>
              </a:ext>
            </a:extLst>
          </p:cNvPr>
          <p:cNvSpPr txBox="1"/>
          <p:nvPr/>
        </p:nvSpPr>
        <p:spPr>
          <a:xfrm>
            <a:off x="838200" y="3224006"/>
            <a:ext cx="10515601" cy="954107"/>
          </a:xfrm>
          <a:prstGeom prst="rect">
            <a:avLst/>
          </a:prstGeom>
          <a:noFill/>
        </p:spPr>
        <p:txBody>
          <a:bodyPr wrap="square" rtlCol="0">
            <a:spAutoFit/>
          </a:bodyPr>
          <a:lstStyle/>
          <a:p>
            <a:r>
              <a:rPr lang="en-US" sz="2800" dirty="0">
                <a:latin typeface="Century Gothic" panose="020B0502020202020204" pitchFamily="34" charset="0"/>
                <a:ea typeface="+mj-ea"/>
                <a:cs typeface="+mj-cs"/>
              </a:rPr>
              <a:t>The extent to which reservoirs perform either of these functions depends on oxygen demand</a:t>
            </a:r>
          </a:p>
        </p:txBody>
      </p:sp>
    </p:spTree>
    <p:custDataLst>
      <p:tags r:id="rId1"/>
    </p:custDataLst>
    <p:extLst>
      <p:ext uri="{BB962C8B-B14F-4D97-AF65-F5344CB8AC3E}">
        <p14:creationId xmlns:p14="http://schemas.microsoft.com/office/powerpoint/2010/main" val="2436133327"/>
      </p:ext>
    </p:extLst>
  </p:cSld>
  <p:clrMapOvr>
    <a:masterClrMapping/>
  </p:clrMapOvr>
  <mc:AlternateContent xmlns:mc="http://schemas.openxmlformats.org/markup-compatibility/2006" xmlns:p14="http://schemas.microsoft.com/office/powerpoint/2010/main">
    <mc:Choice Requires="p14">
      <p:transition spd="slow" p14:dur="2000" advTm="72631"/>
    </mc:Choice>
    <mc:Fallback xmlns="">
      <p:transition spd="slow" advTm="72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p:txBody>
          <a:bodyPr>
            <a:normAutofit fontScale="90000"/>
          </a:bodyPr>
          <a:lstStyle/>
          <a:p>
            <a:r>
              <a:rPr lang="en-US" dirty="0"/>
              <a:t>Changes in climate and land use are driving heterogeneous trends in oxygen demand</a:t>
            </a:r>
          </a:p>
        </p:txBody>
      </p:sp>
      <p:sp>
        <p:nvSpPr>
          <p:cNvPr id="19" name="Down Arrow 18">
            <a:extLst>
              <a:ext uri="{FF2B5EF4-FFF2-40B4-BE49-F238E27FC236}">
                <a16:creationId xmlns:a16="http://schemas.microsoft.com/office/drawing/2014/main" id="{731DECE5-0C35-8A4A-87A4-184C72D938EF}"/>
              </a:ext>
            </a:extLst>
          </p:cNvPr>
          <p:cNvSpPr/>
          <p:nvPr/>
        </p:nvSpPr>
        <p:spPr>
          <a:xfrm rot="10800000">
            <a:off x="3048267" y="4593222"/>
            <a:ext cx="648182" cy="1001842"/>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F28014D2-6A0B-7040-95EE-3911116218C4}"/>
              </a:ext>
            </a:extLst>
          </p:cNvPr>
          <p:cNvSpPr/>
          <p:nvPr/>
        </p:nvSpPr>
        <p:spPr>
          <a:xfrm rot="10800000">
            <a:off x="3048265" y="5779967"/>
            <a:ext cx="648182" cy="1001841"/>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0969" y="187117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975299" y="248662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766" y="4654589"/>
            <a:ext cx="1001841" cy="1001841"/>
          </a:xfrm>
          <a:prstGeom prst="rect">
            <a:avLst/>
          </a:prstGeom>
        </p:spPr>
      </p:pic>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2546" y="3410838"/>
            <a:ext cx="959125" cy="959125"/>
          </a:xfrm>
          <a:prstGeom prst="rect">
            <a:avLst/>
          </a:prstGeom>
        </p:spPr>
      </p:pic>
      <p:pic>
        <p:nvPicPr>
          <p:cNvPr id="31" name="Picture 30">
            <a:extLst>
              <a:ext uri="{FF2B5EF4-FFF2-40B4-BE49-F238E27FC236}">
                <a16:creationId xmlns:a16="http://schemas.microsoft.com/office/drawing/2014/main" id="{95B6BBFE-2C34-424E-BA52-2F001E70D92C}"/>
              </a:ext>
            </a:extLst>
          </p:cNvPr>
          <p:cNvPicPr>
            <a:picLocks noChangeAspect="1"/>
          </p:cNvPicPr>
          <p:nvPr/>
        </p:nvPicPr>
        <p:blipFill>
          <a:blip r:embed="rId8"/>
          <a:stretch>
            <a:fillRect/>
          </a:stretch>
        </p:blipFill>
        <p:spPr>
          <a:xfrm>
            <a:off x="1698383" y="5746118"/>
            <a:ext cx="1001841" cy="1111882"/>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8209" y="2370987"/>
            <a:ext cx="959125" cy="959125"/>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9066" y="3617282"/>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28578" y="1809703"/>
            <a:ext cx="914400" cy="914400"/>
          </a:xfrm>
          <a:prstGeom prst="rect">
            <a:avLst/>
          </a:prstGeom>
        </p:spPr>
      </p:pic>
      <p:sp>
        <p:nvSpPr>
          <p:cNvPr id="39" name="Down Arrow 38">
            <a:extLst>
              <a:ext uri="{FF2B5EF4-FFF2-40B4-BE49-F238E27FC236}">
                <a16:creationId xmlns:a16="http://schemas.microsoft.com/office/drawing/2014/main" id="{6C623609-1FA9-FA44-92EB-753F1E3D5F15}"/>
              </a:ext>
            </a:extLst>
          </p:cNvPr>
          <p:cNvSpPr/>
          <p:nvPr/>
        </p:nvSpPr>
        <p:spPr>
          <a:xfrm rot="10800000">
            <a:off x="8860872" y="1940336"/>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5116712"/>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909807" y="5732166"/>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42" name="Down Arrow 41">
            <a:extLst>
              <a:ext uri="{FF2B5EF4-FFF2-40B4-BE49-F238E27FC236}">
                <a16:creationId xmlns:a16="http://schemas.microsoft.com/office/drawing/2014/main" id="{79E08E8C-870E-844D-B6F5-75A006971B61}"/>
              </a:ext>
            </a:extLst>
          </p:cNvPr>
          <p:cNvSpPr/>
          <p:nvPr/>
        </p:nvSpPr>
        <p:spPr>
          <a:xfrm>
            <a:off x="8860872" y="5315811"/>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Water">
            <a:extLst>
              <a:ext uri="{FF2B5EF4-FFF2-40B4-BE49-F238E27FC236}">
                <a16:creationId xmlns:a16="http://schemas.microsoft.com/office/drawing/2014/main" id="{A57D7370-3084-B246-989D-BFE6E8C72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3461186"/>
            <a:ext cx="1638617" cy="1638617"/>
          </a:xfrm>
          <a:prstGeom prst="rect">
            <a:avLst/>
          </a:prstGeom>
        </p:spPr>
      </p:pic>
      <p:sp>
        <p:nvSpPr>
          <p:cNvPr id="24" name="TextBox 23">
            <a:extLst>
              <a:ext uri="{FF2B5EF4-FFF2-40B4-BE49-F238E27FC236}">
                <a16:creationId xmlns:a16="http://schemas.microsoft.com/office/drawing/2014/main" id="{28855F47-3432-7841-A32A-BD1BB4EFE2DE}"/>
              </a:ext>
            </a:extLst>
          </p:cNvPr>
          <p:cNvSpPr txBox="1"/>
          <p:nvPr/>
        </p:nvSpPr>
        <p:spPr>
          <a:xfrm>
            <a:off x="7909807" y="4076640"/>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27" name="Down Arrow 26">
            <a:extLst>
              <a:ext uri="{FF2B5EF4-FFF2-40B4-BE49-F238E27FC236}">
                <a16:creationId xmlns:a16="http://schemas.microsoft.com/office/drawing/2014/main" id="{B6ADE513-DB3A-AA45-A428-565F3CC56D01}"/>
              </a:ext>
            </a:extLst>
          </p:cNvPr>
          <p:cNvSpPr/>
          <p:nvPr/>
        </p:nvSpPr>
        <p:spPr>
          <a:xfrm>
            <a:off x="8860872" y="4010383"/>
            <a:ext cx="895397" cy="6463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3DC0654-3542-0B41-A823-9A1578F310D3}"/>
              </a:ext>
            </a:extLst>
          </p:cNvPr>
          <p:cNvCxnSpPr>
            <a:cxnSpLocks/>
          </p:cNvCxnSpPr>
          <p:nvPr/>
        </p:nvCxnSpPr>
        <p:spPr>
          <a:xfrm>
            <a:off x="3812583" y="2836190"/>
            <a:ext cx="3615102" cy="2739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endCxn id="23" idx="1"/>
          </p:cNvCxnSpPr>
          <p:nvPr/>
        </p:nvCxnSpPr>
        <p:spPr>
          <a:xfrm>
            <a:off x="3852604" y="4076640"/>
            <a:ext cx="3602873" cy="20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a:endCxn id="21" idx="1"/>
          </p:cNvCxnSpPr>
          <p:nvPr/>
        </p:nvCxnSpPr>
        <p:spPr>
          <a:xfrm flipV="1">
            <a:off x="3787112" y="2690482"/>
            <a:ext cx="3733857" cy="26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DFB4E3C-DA8C-2749-B73C-41A73BF13F2F}"/>
              </a:ext>
            </a:extLst>
          </p:cNvPr>
          <p:cNvCxnSpPr>
            <a:cxnSpLocks/>
          </p:cNvCxnSpPr>
          <p:nvPr/>
        </p:nvCxnSpPr>
        <p:spPr>
          <a:xfrm flipV="1">
            <a:off x="3787112" y="5936021"/>
            <a:ext cx="3668365" cy="36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EC71C68-1602-404B-A7B6-5E6C02DFFDF2}"/>
              </a:ext>
            </a:extLst>
          </p:cNvPr>
          <p:cNvCxnSpPr/>
          <p:nvPr/>
        </p:nvCxnSpPr>
        <p:spPr>
          <a:xfrm flipV="1">
            <a:off x="3045646" y="2123268"/>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92FF02-60D3-A145-A162-D18B03C32ABA}"/>
              </a:ext>
            </a:extLst>
          </p:cNvPr>
          <p:cNvCxnSpPr>
            <a:cxnSpLocks/>
          </p:cNvCxnSpPr>
          <p:nvPr/>
        </p:nvCxnSpPr>
        <p:spPr>
          <a:xfrm flipV="1">
            <a:off x="3167050" y="1940336"/>
            <a:ext cx="0" cy="119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535AB6-9AFB-B745-9FE4-D9248DBFE9A3}"/>
              </a:ext>
            </a:extLst>
          </p:cNvPr>
          <p:cNvCxnSpPr/>
          <p:nvPr/>
        </p:nvCxnSpPr>
        <p:spPr>
          <a:xfrm flipV="1">
            <a:off x="3334947" y="2320422"/>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16086-E919-DE4F-B1A0-0D6F9B63359B}"/>
              </a:ext>
            </a:extLst>
          </p:cNvPr>
          <p:cNvCxnSpPr>
            <a:cxnSpLocks/>
          </p:cNvCxnSpPr>
          <p:nvPr/>
        </p:nvCxnSpPr>
        <p:spPr>
          <a:xfrm flipV="1">
            <a:off x="3394360" y="2320422"/>
            <a:ext cx="0" cy="671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41D653-D4C0-5346-8158-2A936AA789A5}"/>
              </a:ext>
            </a:extLst>
          </p:cNvPr>
          <p:cNvCxnSpPr/>
          <p:nvPr/>
        </p:nvCxnSpPr>
        <p:spPr>
          <a:xfrm flipV="1">
            <a:off x="3231921" y="2026590"/>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E0A285-0BA2-9442-B3A2-F43A82590B20}"/>
              </a:ext>
            </a:extLst>
          </p:cNvPr>
          <p:cNvCxnSpPr>
            <a:cxnSpLocks/>
          </p:cNvCxnSpPr>
          <p:nvPr/>
        </p:nvCxnSpPr>
        <p:spPr>
          <a:xfrm flipV="1">
            <a:off x="3528677" y="1866142"/>
            <a:ext cx="0" cy="1125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1A513EB-BF2C-0548-B3EC-BBDB9C05658F}"/>
              </a:ext>
            </a:extLst>
          </p:cNvPr>
          <p:cNvCxnSpPr>
            <a:cxnSpLocks/>
          </p:cNvCxnSpPr>
          <p:nvPr/>
        </p:nvCxnSpPr>
        <p:spPr>
          <a:xfrm>
            <a:off x="3624315" y="2207404"/>
            <a:ext cx="0" cy="6666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1880EF-B8E4-6F4A-B18C-D6BAD1673AB8}"/>
              </a:ext>
            </a:extLst>
          </p:cNvPr>
          <p:cNvCxnSpPr>
            <a:cxnSpLocks/>
          </p:cNvCxnSpPr>
          <p:nvPr/>
        </p:nvCxnSpPr>
        <p:spPr>
          <a:xfrm>
            <a:off x="3477245" y="2408120"/>
            <a:ext cx="0" cy="4659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1174F8-6ECA-2E4A-B4CD-C27219C6593E}"/>
              </a:ext>
            </a:extLst>
          </p:cNvPr>
          <p:cNvCxnSpPr/>
          <p:nvPr/>
        </p:nvCxnSpPr>
        <p:spPr>
          <a:xfrm flipV="1">
            <a:off x="3045646" y="3332430"/>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B82964F-AB3A-0342-84AA-5A59BABD9A69}"/>
              </a:ext>
            </a:extLst>
          </p:cNvPr>
          <p:cNvCxnSpPr>
            <a:cxnSpLocks/>
          </p:cNvCxnSpPr>
          <p:nvPr/>
        </p:nvCxnSpPr>
        <p:spPr>
          <a:xfrm flipV="1">
            <a:off x="3167050" y="3149498"/>
            <a:ext cx="0" cy="1192622"/>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F49635-E699-0E4A-83CD-37DF3514F96E}"/>
              </a:ext>
            </a:extLst>
          </p:cNvPr>
          <p:cNvCxnSpPr/>
          <p:nvPr/>
        </p:nvCxnSpPr>
        <p:spPr>
          <a:xfrm flipV="1">
            <a:off x="3334947" y="3529584"/>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686749-3EF7-7941-947B-3AD1473E3ABE}"/>
              </a:ext>
            </a:extLst>
          </p:cNvPr>
          <p:cNvCxnSpPr>
            <a:cxnSpLocks/>
          </p:cNvCxnSpPr>
          <p:nvPr/>
        </p:nvCxnSpPr>
        <p:spPr>
          <a:xfrm flipV="1">
            <a:off x="3394360" y="3529584"/>
            <a:ext cx="0" cy="67105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9207707-1CBB-534E-9B6F-4A7BFB5E3A56}"/>
              </a:ext>
            </a:extLst>
          </p:cNvPr>
          <p:cNvCxnSpPr/>
          <p:nvPr/>
        </p:nvCxnSpPr>
        <p:spPr>
          <a:xfrm flipV="1">
            <a:off x="3231921" y="3235752"/>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AABEB5-6E46-8E44-BBE8-27858BA31DFC}"/>
              </a:ext>
            </a:extLst>
          </p:cNvPr>
          <p:cNvCxnSpPr>
            <a:cxnSpLocks/>
          </p:cNvCxnSpPr>
          <p:nvPr/>
        </p:nvCxnSpPr>
        <p:spPr>
          <a:xfrm flipV="1">
            <a:off x="3528677" y="3075304"/>
            <a:ext cx="0" cy="112533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6CE378E-CE35-844B-B63E-3F5E8D8DFDC2}"/>
              </a:ext>
            </a:extLst>
          </p:cNvPr>
          <p:cNvCxnSpPr>
            <a:cxnSpLocks/>
          </p:cNvCxnSpPr>
          <p:nvPr/>
        </p:nvCxnSpPr>
        <p:spPr>
          <a:xfrm>
            <a:off x="3624315" y="3416566"/>
            <a:ext cx="0" cy="666681"/>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8A60E3-994B-EB41-899D-66C9B04B4BB0}"/>
              </a:ext>
            </a:extLst>
          </p:cNvPr>
          <p:cNvCxnSpPr>
            <a:cxnSpLocks/>
          </p:cNvCxnSpPr>
          <p:nvPr/>
        </p:nvCxnSpPr>
        <p:spPr>
          <a:xfrm>
            <a:off x="3477245" y="3617282"/>
            <a:ext cx="0" cy="46596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925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29D6-4434-D148-8028-04C6CBB24CBF}"/>
              </a:ext>
            </a:extLst>
          </p:cNvPr>
          <p:cNvSpPr>
            <a:spLocks noGrp="1"/>
          </p:cNvSpPr>
          <p:nvPr>
            <p:ph type="title"/>
          </p:nvPr>
        </p:nvSpPr>
        <p:spPr>
          <a:xfrm>
            <a:off x="838200" y="365125"/>
            <a:ext cx="9984129" cy="1325563"/>
          </a:xfrm>
        </p:spPr>
        <p:txBody>
          <a:bodyPr>
            <a:noAutofit/>
          </a:bodyPr>
          <a:lstStyle/>
          <a:p>
            <a:r>
              <a:rPr lang="en-US" sz="3200" dirty="0"/>
              <a:t>Oxygen demand (both biological and chemical) is dependent on temperature and ambient oxygen concentrations, among other factors</a:t>
            </a:r>
          </a:p>
        </p:txBody>
      </p:sp>
      <p:pic>
        <p:nvPicPr>
          <p:cNvPr id="4" name="Graphic 3" descr="Thermometer">
            <a:extLst>
              <a:ext uri="{FF2B5EF4-FFF2-40B4-BE49-F238E27FC236}">
                <a16:creationId xmlns:a16="http://schemas.microsoft.com/office/drawing/2014/main" id="{BCC8A886-218C-DE4B-8156-512053B924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6349" y="3074153"/>
            <a:ext cx="1638618" cy="1638618"/>
          </a:xfrm>
          <a:prstGeom prst="rect">
            <a:avLst/>
          </a:prstGeom>
        </p:spPr>
      </p:pic>
      <p:sp>
        <p:nvSpPr>
          <p:cNvPr id="6" name="Down Arrow 5">
            <a:extLst>
              <a:ext uri="{FF2B5EF4-FFF2-40B4-BE49-F238E27FC236}">
                <a16:creationId xmlns:a16="http://schemas.microsoft.com/office/drawing/2014/main" id="{A98E34D6-49DD-2B4D-8662-D23067C803A3}"/>
              </a:ext>
            </a:extLst>
          </p:cNvPr>
          <p:cNvSpPr/>
          <p:nvPr/>
        </p:nvSpPr>
        <p:spPr>
          <a:xfrm rot="10800000">
            <a:off x="4558458" y="3157421"/>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92F802E8-CE83-904F-A729-97405CC6C9F6}"/>
              </a:ext>
            </a:extLst>
          </p:cNvPr>
          <p:cNvSpPr/>
          <p:nvPr/>
        </p:nvSpPr>
        <p:spPr>
          <a:xfrm rot="10800000">
            <a:off x="7874021" y="3157422"/>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ter">
            <a:extLst>
              <a:ext uri="{FF2B5EF4-FFF2-40B4-BE49-F238E27FC236}">
                <a16:creationId xmlns:a16="http://schemas.microsoft.com/office/drawing/2014/main" id="{2659C6A8-1EEA-6445-907A-6835D32632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9235" y="3074153"/>
            <a:ext cx="1638617" cy="1638617"/>
          </a:xfrm>
          <a:prstGeom prst="rect">
            <a:avLst/>
          </a:prstGeom>
        </p:spPr>
      </p:pic>
      <p:sp>
        <p:nvSpPr>
          <p:cNvPr id="11" name="TextBox 10">
            <a:extLst>
              <a:ext uri="{FF2B5EF4-FFF2-40B4-BE49-F238E27FC236}">
                <a16:creationId xmlns:a16="http://schemas.microsoft.com/office/drawing/2014/main" id="{3B64F3A4-FA73-234C-B6E7-DFF27766F085}"/>
              </a:ext>
            </a:extLst>
          </p:cNvPr>
          <p:cNvSpPr txBox="1"/>
          <p:nvPr/>
        </p:nvSpPr>
        <p:spPr>
          <a:xfrm>
            <a:off x="6593565" y="368960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647886334"/>
      </p:ext>
    </p:extLst>
  </p:cSld>
  <p:clrMapOvr>
    <a:masterClrMapping/>
  </p:clrMapOvr>
  <mc:AlternateContent xmlns:mc="http://schemas.openxmlformats.org/markup-compatibility/2006" xmlns:p14="http://schemas.microsoft.com/office/powerpoint/2010/main">
    <mc:Choice Requires="p14">
      <p:transition spd="slow" p14:dur="2000" advTm="28021"/>
    </mc:Choice>
    <mc:Fallback xmlns="">
      <p:transition spd="slow" advTm="28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a:xfrm>
            <a:off x="838200" y="365125"/>
            <a:ext cx="9458739" cy="1325563"/>
          </a:xfrm>
        </p:spPr>
        <p:txBody>
          <a:bodyPr>
            <a:normAutofit fontScale="90000"/>
          </a:bodyPr>
          <a:lstStyle/>
          <a:p>
            <a:r>
              <a:rPr lang="en-US" sz="3600" dirty="0"/>
              <a:t>Changes in climate and land use are driving divergent trends in oxygen demand</a:t>
            </a: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9250" y="4586453"/>
            <a:ext cx="1001841" cy="1001841"/>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1724" y="3400293"/>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1236" y="1690688"/>
            <a:ext cx="914400" cy="914400"/>
          </a:xfrm>
          <a:prstGeom prst="rect">
            <a:avLst/>
          </a:prstGeom>
        </p:spPr>
      </p:pic>
      <p:grpSp>
        <p:nvGrpSpPr>
          <p:cNvPr id="4" name="Group 3">
            <a:extLst>
              <a:ext uri="{FF2B5EF4-FFF2-40B4-BE49-F238E27FC236}">
                <a16:creationId xmlns:a16="http://schemas.microsoft.com/office/drawing/2014/main" id="{8D3FD5FA-EE1F-FF4B-96C8-4A03A424BFE5}"/>
              </a:ext>
            </a:extLst>
          </p:cNvPr>
          <p:cNvGrpSpPr/>
          <p:nvPr/>
        </p:nvGrpSpPr>
        <p:grpSpPr>
          <a:xfrm>
            <a:off x="7367515" y="2241932"/>
            <a:ext cx="1663995" cy="1638617"/>
            <a:chOff x="7520969" y="2188033"/>
            <a:chExt cx="1663995" cy="1638617"/>
          </a:xfrm>
        </p:grpSpPr>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0969" y="218803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899447" y="2917672"/>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sp>
          <p:nvSpPr>
            <p:cNvPr id="39" name="Down Arrow 38">
              <a:extLst>
                <a:ext uri="{FF2B5EF4-FFF2-40B4-BE49-F238E27FC236}">
                  <a16:creationId xmlns:a16="http://schemas.microsoft.com/office/drawing/2014/main" id="{6C623609-1FA9-FA44-92EB-753F1E3D5F15}"/>
                </a:ext>
              </a:extLst>
            </p:cNvPr>
            <p:cNvSpPr/>
            <p:nvPr/>
          </p:nvSpPr>
          <p:spPr>
            <a:xfrm rot="10800000">
              <a:off x="8860872" y="2511833"/>
              <a:ext cx="324092" cy="102158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A3DC0654-3542-0B41-A823-9A1578F310D3}"/>
              </a:ext>
            </a:extLst>
          </p:cNvPr>
          <p:cNvCxnSpPr>
            <a:cxnSpLocks/>
            <a:stCxn id="32" idx="3"/>
          </p:cNvCxnSpPr>
          <p:nvPr/>
        </p:nvCxnSpPr>
        <p:spPr>
          <a:xfrm>
            <a:off x="3613011" y="2572115"/>
            <a:ext cx="3571829" cy="2515258"/>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stCxn id="26" idx="3"/>
          </p:cNvCxnSpPr>
          <p:nvPr/>
        </p:nvCxnSpPr>
        <p:spPr>
          <a:xfrm flipV="1">
            <a:off x="3604329" y="3120191"/>
            <a:ext cx="3580511" cy="553221"/>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p:cNvCxnSpPr>
          <p:nvPr/>
        </p:nvCxnSpPr>
        <p:spPr>
          <a:xfrm flipV="1">
            <a:off x="3599956" y="3531240"/>
            <a:ext cx="3584884" cy="1503768"/>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204" y="3193849"/>
            <a:ext cx="959125" cy="959125"/>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53886" y="2092552"/>
            <a:ext cx="959125" cy="959125"/>
          </a:xfrm>
          <a:prstGeom prst="rect">
            <a:avLst/>
          </a:prstGeom>
        </p:spPr>
      </p:pic>
      <p:grpSp>
        <p:nvGrpSpPr>
          <p:cNvPr id="5" name="Group 4">
            <a:extLst>
              <a:ext uri="{FF2B5EF4-FFF2-40B4-BE49-F238E27FC236}">
                <a16:creationId xmlns:a16="http://schemas.microsoft.com/office/drawing/2014/main" id="{2AB15932-D27D-0C46-A8F3-72E618D49413}"/>
              </a:ext>
            </a:extLst>
          </p:cNvPr>
          <p:cNvGrpSpPr/>
          <p:nvPr/>
        </p:nvGrpSpPr>
        <p:grpSpPr>
          <a:xfrm>
            <a:off x="7380203" y="4496003"/>
            <a:ext cx="1651307" cy="1638617"/>
            <a:chOff x="7405320" y="4474188"/>
            <a:chExt cx="1651307" cy="1638617"/>
          </a:xfrm>
        </p:grpSpPr>
        <p:grpSp>
          <p:nvGrpSpPr>
            <p:cNvPr id="3" name="Group 2">
              <a:extLst>
                <a:ext uri="{FF2B5EF4-FFF2-40B4-BE49-F238E27FC236}">
                  <a16:creationId xmlns:a16="http://schemas.microsoft.com/office/drawing/2014/main" id="{9776D40A-C0A0-3A4F-843D-2C7402919E25}"/>
                </a:ext>
              </a:extLst>
            </p:cNvPr>
            <p:cNvGrpSpPr/>
            <p:nvPr/>
          </p:nvGrpSpPr>
          <p:grpSpPr>
            <a:xfrm>
              <a:off x="7405320" y="4474188"/>
              <a:ext cx="1638617" cy="1638617"/>
              <a:chOff x="7452855" y="4472279"/>
              <a:chExt cx="1638617" cy="1638617"/>
            </a:xfrm>
          </p:grpSpPr>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2855" y="4472279"/>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818645" y="5238494"/>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grpSp>
        <p:sp>
          <p:nvSpPr>
            <p:cNvPr id="20" name="Down Arrow 19">
              <a:extLst>
                <a:ext uri="{FF2B5EF4-FFF2-40B4-BE49-F238E27FC236}">
                  <a16:creationId xmlns:a16="http://schemas.microsoft.com/office/drawing/2014/main" id="{E42789F4-4A36-724F-A749-AB9E7B45BE22}"/>
                </a:ext>
              </a:extLst>
            </p:cNvPr>
            <p:cNvSpPr/>
            <p:nvPr/>
          </p:nvSpPr>
          <p:spPr>
            <a:xfrm>
              <a:off x="8732535" y="4812879"/>
              <a:ext cx="324092" cy="10215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descr="Seeds with solid fill">
            <a:extLst>
              <a:ext uri="{FF2B5EF4-FFF2-40B4-BE49-F238E27FC236}">
                <a16:creationId xmlns:a16="http://schemas.microsoft.com/office/drawing/2014/main" id="{D99CF0BD-776D-EB4F-B249-265103BB6EE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76223" y="5762080"/>
            <a:ext cx="914400" cy="914400"/>
          </a:xfrm>
          <a:prstGeom prst="rect">
            <a:avLst/>
          </a:prstGeom>
        </p:spPr>
      </p:pic>
      <p:cxnSp>
        <p:nvCxnSpPr>
          <p:cNvPr id="27" name="Straight Arrow Connector 26">
            <a:extLst>
              <a:ext uri="{FF2B5EF4-FFF2-40B4-BE49-F238E27FC236}">
                <a16:creationId xmlns:a16="http://schemas.microsoft.com/office/drawing/2014/main" id="{A2FDB749-DC1D-5540-9E81-3C3A297E82B6}"/>
              </a:ext>
            </a:extLst>
          </p:cNvPr>
          <p:cNvCxnSpPr>
            <a:cxnSpLocks/>
          </p:cNvCxnSpPr>
          <p:nvPr/>
        </p:nvCxnSpPr>
        <p:spPr>
          <a:xfrm flipV="1">
            <a:off x="3556413" y="5523828"/>
            <a:ext cx="3643495" cy="610792"/>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13840501"/>
      </p:ext>
    </p:extLst>
  </p:cSld>
  <p:clrMapOvr>
    <a:masterClrMapping/>
  </p:clrMapOvr>
  <mc:AlternateContent xmlns:mc="http://schemas.openxmlformats.org/markup-compatibility/2006" xmlns:p14="http://schemas.microsoft.com/office/powerpoint/2010/main">
    <mc:Choice Requires="p14">
      <p:transition spd="slow" p14:dur="2000" advTm="68118"/>
    </mc:Choice>
    <mc:Fallback xmlns="">
      <p:transition spd="slow" advTm="68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E4342C9-D9E6-2140-BA3B-D651603E89D8}"/>
              </a:ext>
            </a:extLst>
          </p:cNvPr>
          <p:cNvSpPr/>
          <p:nvPr/>
        </p:nvSpPr>
        <p:spPr>
          <a:xfrm>
            <a:off x="875414" y="469866"/>
            <a:ext cx="10441172" cy="1200329"/>
          </a:xfrm>
          <a:prstGeom prst="rect">
            <a:avLst/>
          </a:prstGeom>
        </p:spPr>
        <p:txBody>
          <a:bodyPr wrap="square">
            <a:spAutoFit/>
          </a:bodyPr>
          <a:lstStyle/>
          <a:p>
            <a:r>
              <a:rPr lang="en-US" sz="3600" dirty="0">
                <a:latin typeface="Century Gothic" panose="020B0502020202020204" pitchFamily="34" charset="0"/>
                <a:ea typeface="+mj-ea"/>
                <a:cs typeface="+mj-cs"/>
              </a:rPr>
              <a:t>More information is needed to determine how these factors interact in lakes and reservoirs</a:t>
            </a:r>
          </a:p>
        </p:txBody>
      </p:sp>
      <p:grpSp>
        <p:nvGrpSpPr>
          <p:cNvPr id="20" name="Group 19">
            <a:extLst>
              <a:ext uri="{FF2B5EF4-FFF2-40B4-BE49-F238E27FC236}">
                <a16:creationId xmlns:a16="http://schemas.microsoft.com/office/drawing/2014/main" id="{8A7456C5-2A4D-4A40-9D6D-05EA94119A84}"/>
              </a:ext>
            </a:extLst>
          </p:cNvPr>
          <p:cNvGrpSpPr/>
          <p:nvPr/>
        </p:nvGrpSpPr>
        <p:grpSpPr>
          <a:xfrm>
            <a:off x="1849337" y="3151297"/>
            <a:ext cx="2496301" cy="1816044"/>
            <a:chOff x="2193625" y="5367070"/>
            <a:chExt cx="1921796" cy="1401505"/>
          </a:xfrm>
        </p:grpSpPr>
        <p:sp>
          <p:nvSpPr>
            <p:cNvPr id="21" name="Rectangle 20">
              <a:extLst>
                <a:ext uri="{FF2B5EF4-FFF2-40B4-BE49-F238E27FC236}">
                  <a16:creationId xmlns:a16="http://schemas.microsoft.com/office/drawing/2014/main" id="{215F906C-AFD1-7943-B6EE-B23726391528}"/>
                </a:ext>
              </a:extLst>
            </p:cNvPr>
            <p:cNvSpPr/>
            <p:nvPr/>
          </p:nvSpPr>
          <p:spPr>
            <a:xfrm>
              <a:off x="2641758" y="5497829"/>
              <a:ext cx="1108710" cy="1048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70E759-43DA-E440-B5FB-6845611A9FB0}"/>
                </a:ext>
              </a:extLst>
            </p:cNvPr>
            <p:cNvSpPr/>
            <p:nvPr/>
          </p:nvSpPr>
          <p:spPr>
            <a:xfrm>
              <a:off x="2475245" y="6385628"/>
              <a:ext cx="1508760" cy="321718"/>
            </a:xfrm>
            <a:prstGeom prst="rect">
              <a:avLst/>
            </a:pr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3F085F1-B3B5-0044-9F92-B4344CFB14EE}"/>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338" b="98328" l="732" r="99268">
                          <a14:foregroundMark x1="24756" y1="13712" x2="24756" y2="13712"/>
                          <a14:foregroundMark x1="24756" y1="13712" x2="10366" y2="40301"/>
                          <a14:foregroundMark x1="10366" y1="40301" x2="9024" y2="49164"/>
                          <a14:foregroundMark x1="9024" y1="49164" x2="14268" y2="56522"/>
                          <a14:foregroundMark x1="14268" y1="56522" x2="20122" y2="57191"/>
                          <a14:foregroundMark x1="20122" y1="57191" x2="24756" y2="32107"/>
                          <a14:foregroundMark x1="24756" y1="32107" x2="13293" y2="40970"/>
                          <a14:foregroundMark x1="13293" y1="40970" x2="8780" y2="48495"/>
                          <a14:foregroundMark x1="8780" y1="48495" x2="6707" y2="58194"/>
                          <a14:foregroundMark x1="6707" y1="58194" x2="7317" y2="92809"/>
                          <a14:foregroundMark x1="7317" y1="92809" x2="7805" y2="58194"/>
                          <a14:foregroundMark x1="7805" y1="58194" x2="1098" y2="33110"/>
                          <a14:foregroundMark x1="1098" y1="33110" x2="854" y2="19732"/>
                          <a14:foregroundMark x1="854" y1="19732" x2="3537" y2="10702"/>
                          <a14:foregroundMark x1="3537" y1="10702" x2="7317" y2="4013"/>
                          <a14:foregroundMark x1="7317" y1="4013" x2="15854" y2="4013"/>
                          <a14:foregroundMark x1="15854" y1="4013" x2="21951" y2="8027"/>
                          <a14:foregroundMark x1="21951" y1="8027" x2="26829" y2="14381"/>
                          <a14:foregroundMark x1="26829" y1="14381" x2="29268" y2="20903"/>
                          <a14:foregroundMark x1="29268" y1="20903" x2="27195" y2="45652"/>
                          <a14:foregroundMark x1="92317" y1="7692" x2="61951" y2="10702"/>
                          <a14:foregroundMark x1="61951" y1="10702" x2="64512" y2="26589"/>
                          <a14:foregroundMark x1="64512" y1="26589" x2="66098" y2="30936"/>
                          <a14:foregroundMark x1="65854" y1="35619" x2="86098" y2="56355"/>
                          <a14:foregroundMark x1="86098" y1="56355" x2="88902" y2="92809"/>
                          <a14:foregroundMark x1="88902" y1="92809" x2="94390" y2="81104"/>
                          <a14:foregroundMark x1="94390" y1="81104" x2="94878" y2="45819"/>
                          <a14:foregroundMark x1="94878" y1="45819" x2="90732" y2="24749"/>
                          <a14:foregroundMark x1="67195" y1="3010" x2="75976" y2="3177"/>
                          <a14:foregroundMark x1="75976" y1="3177" x2="82073" y2="2341"/>
                          <a14:foregroundMark x1="82073" y1="2341" x2="88171" y2="2341"/>
                          <a14:foregroundMark x1="88171" y1="2341" x2="94268" y2="5184"/>
                          <a14:foregroundMark x1="94268" y1="5184" x2="98293" y2="16722"/>
                          <a14:foregroundMark x1="98293" y1="16722" x2="96220" y2="53846"/>
                          <a14:foregroundMark x1="96220" y1="53846" x2="96220" y2="52174"/>
                          <a14:foregroundMark x1="96220" y1="52007" x2="96220" y2="87124"/>
                          <a14:foregroundMark x1="96220" y1="87124" x2="92317" y2="92475"/>
                          <a14:foregroundMark x1="92317" y1="92475" x2="86585" y2="92140"/>
                          <a14:foregroundMark x1="86585" y1="92140" x2="81829" y2="96154"/>
                          <a14:foregroundMark x1="81829" y1="96154" x2="80610" y2="98161"/>
                          <a14:foregroundMark x1="2317" y1="95151" x2="3293" y2="7358"/>
                          <a14:foregroundMark x1="28659" y1="1338" x2="732" y2="1505"/>
                          <a14:foregroundMark x1="99024" y1="3846" x2="97561" y2="97659"/>
                          <a14:foregroundMark x1="97561" y1="97659" x2="99390" y2="95485"/>
                          <a14:foregroundMark x1="39390" y1="3512" x2="40854" y2="25418"/>
                          <a14:foregroundMark x1="41098" y1="28595" x2="40610" y2="36789"/>
                          <a14:foregroundMark x1="40610" y1="36789" x2="38780" y2="43813"/>
                          <a14:foregroundMark x1="38780" y1="43813" x2="28902" y2="62375"/>
                          <a14:foregroundMark x1="28902" y1="62375" x2="28659" y2="63712"/>
                          <a14:foregroundMark x1="27317" y1="66722" x2="23780" y2="72742"/>
                          <a14:foregroundMark x1="23780" y1="72742" x2="20976" y2="81271"/>
                          <a14:foregroundMark x1="20976" y1="81271" x2="21463" y2="90134"/>
                          <a14:foregroundMark x1="23885" y1="94008" x2="25122" y2="95987"/>
                          <a14:foregroundMark x1="21463" y1="90134" x2="22307" y2="91483"/>
                          <a14:foregroundMark x1="25122" y1="95987" x2="30244" y2="97492"/>
                          <a14:foregroundMark x1="74634" y1="71237" x2="63780" y2="48495"/>
                          <a14:foregroundMark x1="58415" y1="9365" x2="58537" y2="33110"/>
                          <a14:foregroundMark x1="58537" y1="33110" x2="59878" y2="40134"/>
                          <a14:foregroundMark x1="59878" y1="40134" x2="62317" y2="45987"/>
                          <a14:foregroundMark x1="58780" y1="10870" x2="60488" y2="4013"/>
                          <a14:foregroundMark x1="60488" y1="4013" x2="49390" y2="1672"/>
                          <a14:foregroundMark x1="49390" y1="1672" x2="38293" y2="2676"/>
                          <a14:foregroundMark x1="74512" y1="72408" x2="77927" y2="78261"/>
                          <a14:foregroundMark x1="77927" y1="78261" x2="80000" y2="85452"/>
                          <a14:foregroundMark x1="80000" y1="85452" x2="79390" y2="92809"/>
                          <a14:foregroundMark x1="79390" y1="92809" x2="70000" y2="98328"/>
                          <a14:foregroundMark x1="40854" y1="97492" x2="46707" y2="97659"/>
                          <a14:foregroundMark x1="46707" y1="97659" x2="62195" y2="97324"/>
                          <a14:backgroundMark x1="36829" y1="82441" x2="45488" y2="19398"/>
                          <a14:backgroundMark x1="45488" y1="19398" x2="45122" y2="76756"/>
                          <a14:backgroundMark x1="45122" y1="76756" x2="49756" y2="80602"/>
                          <a14:backgroundMark x1="49756" y1="80602" x2="55610" y2="79264"/>
                          <a14:backgroundMark x1="55610" y1="79264" x2="51829" y2="65385"/>
                          <a14:backgroundMark x1="51829" y1="65385" x2="51585" y2="57525"/>
                          <a14:backgroundMark x1="51585" y1="57525" x2="50976" y2="55853"/>
                          <a14:backgroundMark x1="22767" y1="91304" x2="23343" y2="92292"/>
                          <a14:backgroundMark x1="22622" y1="91107" x2="24496" y2="93281"/>
                        </a14:backgroundRemoval>
                      </a14:imgEffect>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2193625" y="5367070"/>
              <a:ext cx="1921796" cy="1401505"/>
            </a:xfrm>
            <a:prstGeom prst="rect">
              <a:avLst/>
            </a:prstGeom>
            <a:noFill/>
            <a:ln>
              <a:noFill/>
            </a:ln>
          </p:spPr>
        </p:pic>
      </p:grpSp>
      <p:sp>
        <p:nvSpPr>
          <p:cNvPr id="26" name="Rectangle 25">
            <a:extLst>
              <a:ext uri="{FF2B5EF4-FFF2-40B4-BE49-F238E27FC236}">
                <a16:creationId xmlns:a16="http://schemas.microsoft.com/office/drawing/2014/main" id="{B3E4A5E6-E388-5A43-BFA5-DDAF870DC7B9}"/>
              </a:ext>
            </a:extLst>
          </p:cNvPr>
          <p:cNvSpPr/>
          <p:nvPr/>
        </p:nvSpPr>
        <p:spPr>
          <a:xfrm>
            <a:off x="6096000" y="2826464"/>
            <a:ext cx="3898368" cy="181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6245913-DE8B-7642-84F5-F67E1A4AF705}"/>
              </a:ext>
            </a:extLst>
          </p:cNvPr>
          <p:cNvSpPr/>
          <p:nvPr/>
        </p:nvSpPr>
        <p:spPr>
          <a:xfrm>
            <a:off x="6238202" y="3575339"/>
            <a:ext cx="3283547" cy="1006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B0A642A7-A69B-AB43-96D1-83E1E26DF851}"/>
              </a:ext>
            </a:extLst>
          </p:cNvPr>
          <p:cNvSpPr/>
          <p:nvPr/>
        </p:nvSpPr>
        <p:spPr>
          <a:xfrm>
            <a:off x="6568597" y="3531795"/>
            <a:ext cx="2646767" cy="133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a:extLst>
              <a:ext uri="{FF2B5EF4-FFF2-40B4-BE49-F238E27FC236}">
                <a16:creationId xmlns:a16="http://schemas.microsoft.com/office/drawing/2014/main" id="{4A5A4BBC-1358-FC43-BA90-7CE6F0BBEC65}"/>
              </a:ext>
            </a:extLst>
          </p:cNvPr>
          <p:cNvSpPr/>
          <p:nvPr/>
        </p:nvSpPr>
        <p:spPr>
          <a:xfrm>
            <a:off x="6222383" y="3408251"/>
            <a:ext cx="679198" cy="328104"/>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a:extLst>
              <a:ext uri="{FF2B5EF4-FFF2-40B4-BE49-F238E27FC236}">
                <a16:creationId xmlns:a16="http://schemas.microsoft.com/office/drawing/2014/main" id="{09E53066-DCC9-B845-9CBD-148B691F83DA}"/>
              </a:ext>
            </a:extLst>
          </p:cNvPr>
          <p:cNvSpPr/>
          <p:nvPr/>
        </p:nvSpPr>
        <p:spPr>
          <a:xfrm>
            <a:off x="8749718" y="3375632"/>
            <a:ext cx="811861" cy="328104"/>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Graphic 30" descr="Deciduous tree">
            <a:extLst>
              <a:ext uri="{FF2B5EF4-FFF2-40B4-BE49-F238E27FC236}">
                <a16:creationId xmlns:a16="http://schemas.microsoft.com/office/drawing/2014/main" id="{A3BD3E3F-4BFD-2343-A8AC-CDEF137CD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202" y="2850786"/>
            <a:ext cx="561898" cy="601021"/>
          </a:xfrm>
          <a:prstGeom prst="rect">
            <a:avLst/>
          </a:prstGeom>
        </p:spPr>
      </p:pic>
      <p:sp>
        <p:nvSpPr>
          <p:cNvPr id="32" name="Freeform 31">
            <a:extLst>
              <a:ext uri="{FF2B5EF4-FFF2-40B4-BE49-F238E27FC236}">
                <a16:creationId xmlns:a16="http://schemas.microsoft.com/office/drawing/2014/main" id="{D5831BC9-7C62-734D-80F8-568E1E38FFCA}"/>
              </a:ext>
            </a:extLst>
          </p:cNvPr>
          <p:cNvSpPr/>
          <p:nvPr/>
        </p:nvSpPr>
        <p:spPr>
          <a:xfrm>
            <a:off x="6800100" y="3575338"/>
            <a:ext cx="2183762" cy="87277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0F3924-FFC9-154E-9448-DA68FB1BA1CE}"/>
              </a:ext>
            </a:extLst>
          </p:cNvPr>
          <p:cNvSpPr/>
          <p:nvPr/>
        </p:nvSpPr>
        <p:spPr>
          <a:xfrm>
            <a:off x="9508100" y="2906996"/>
            <a:ext cx="340549"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D92C17-34BB-3441-A086-C08D68909E80}"/>
              </a:ext>
            </a:extLst>
          </p:cNvPr>
          <p:cNvSpPr/>
          <p:nvPr/>
        </p:nvSpPr>
        <p:spPr>
          <a:xfrm>
            <a:off x="6177539" y="2850786"/>
            <a:ext cx="65022"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808FB48-3854-5145-97A1-102789F59FE6}"/>
              </a:ext>
            </a:extLst>
          </p:cNvPr>
          <p:cNvSpPr/>
          <p:nvPr/>
        </p:nvSpPr>
        <p:spPr>
          <a:xfrm>
            <a:off x="7304090" y="4206494"/>
            <a:ext cx="1186245" cy="266140"/>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881C6991-A1C1-374B-95AE-6D78CFEA2C13}"/>
              </a:ext>
            </a:extLst>
          </p:cNvPr>
          <p:cNvSpPr txBox="1"/>
          <p:nvPr/>
        </p:nvSpPr>
        <p:spPr>
          <a:xfrm>
            <a:off x="4521618" y="2574423"/>
            <a:ext cx="1143262" cy="2400657"/>
          </a:xfrm>
          <a:prstGeom prst="rect">
            <a:avLst/>
          </a:prstGeom>
          <a:noFill/>
        </p:spPr>
        <p:txBody>
          <a:bodyPr wrap="none" rtlCol="0">
            <a:spAutoFit/>
          </a:bodyPr>
          <a:lstStyle/>
          <a:p>
            <a:r>
              <a:rPr lang="en-US" sz="15000" dirty="0"/>
              <a:t>≠</a:t>
            </a:r>
          </a:p>
        </p:txBody>
      </p:sp>
    </p:spTree>
    <p:extLst>
      <p:ext uri="{BB962C8B-B14F-4D97-AF65-F5344CB8AC3E}">
        <p14:creationId xmlns:p14="http://schemas.microsoft.com/office/powerpoint/2010/main" val="147077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1855034"/>
            <a:ext cx="10515600" cy="1125234"/>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 temperature and oxygen interact to determine the rate of oxygen demand at the scale of a whole reservoir?</a:t>
            </a:r>
          </a:p>
        </p:txBody>
      </p:sp>
    </p:spTree>
    <p:custDataLst>
      <p:tags r:id="rId1"/>
    </p:custDataLst>
    <p:extLst>
      <p:ext uri="{BB962C8B-B14F-4D97-AF65-F5344CB8AC3E}">
        <p14:creationId xmlns:p14="http://schemas.microsoft.com/office/powerpoint/2010/main" val="1525719270"/>
      </p:ext>
    </p:extLst>
  </p:cSld>
  <p:clrMapOvr>
    <a:masterClrMapping/>
  </p:clrMapOvr>
  <mc:AlternateContent xmlns:mc="http://schemas.openxmlformats.org/markup-compatibility/2006" xmlns:p14="http://schemas.microsoft.com/office/powerpoint/2010/main">
    <mc:Choice Requires="p14">
      <p:transition spd="slow" p14:dur="2000" advTm="78933"/>
    </mc:Choice>
    <mc:Fallback xmlns="">
      <p:transition spd="slow" advTm="7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78744B-3F88-674E-B81D-BBF75A1D4631}"/>
              </a:ext>
            </a:extLst>
          </p:cNvPr>
          <p:cNvPicPr>
            <a:picLocks noChangeAspect="1"/>
          </p:cNvPicPr>
          <p:nvPr/>
        </p:nvPicPr>
        <p:blipFill rotWithShape="1">
          <a:blip r:embed="rId4">
            <a:alphaModFix amt="30000"/>
            <a:extLst>
              <a:ext uri="{BEBA8EAE-BF5A-486C-A8C5-ECC9F3942E4B}">
                <a14:imgProps xmlns:a14="http://schemas.microsoft.com/office/drawing/2010/main">
                  <a14:imgLayer r:embed="rId5">
                    <a14:imgEffect>
                      <a14:saturation sat="0"/>
                    </a14:imgEffect>
                    <a14:imgEffect>
                      <a14:brightnessContrast bright="-64000"/>
                    </a14:imgEffect>
                  </a14:imgLayer>
                </a14:imgProps>
              </a:ext>
            </a:extLst>
          </a:blip>
          <a:srcRect l="21066"/>
          <a:stretch/>
        </p:blipFill>
        <p:spPr>
          <a:xfrm rot="21198037">
            <a:off x="2980116" y="-3082270"/>
            <a:ext cx="9086903" cy="10179818"/>
          </a:xfrm>
          <a:prstGeom prst="rect">
            <a:avLst/>
          </a:prstGeom>
          <a:noFill/>
        </p:spPr>
      </p:pic>
      <p:sp>
        <p:nvSpPr>
          <p:cNvPr id="14" name="Triangle 13">
            <a:extLst>
              <a:ext uri="{FF2B5EF4-FFF2-40B4-BE49-F238E27FC236}">
                <a16:creationId xmlns:a16="http://schemas.microsoft.com/office/drawing/2014/main" id="{ECA21A03-AFE1-0842-A8CE-C835ADE4D457}"/>
              </a:ext>
            </a:extLst>
          </p:cNvPr>
          <p:cNvSpPr/>
          <p:nvPr/>
        </p:nvSpPr>
        <p:spPr>
          <a:xfrm rot="5400000">
            <a:off x="8300764" y="2890126"/>
            <a:ext cx="2757849" cy="768100"/>
          </a:xfrm>
          <a:prstGeom prst="triangle">
            <a:avLst>
              <a:gd name="adj" fmla="val 63181"/>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CR_systems.png">
            <a:extLst>
              <a:ext uri="{FF2B5EF4-FFF2-40B4-BE49-F238E27FC236}">
                <a16:creationId xmlns:a16="http://schemas.microsoft.com/office/drawing/2014/main" id="{6D00075F-6ADF-5145-B737-B860866C573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31409" y="5331651"/>
            <a:ext cx="4124504" cy="1334302"/>
          </a:xfrm>
          <a:prstGeom prst="rect">
            <a:avLst/>
          </a:prstGeom>
          <a:ln>
            <a:solidFill>
              <a:schemeClr val="tx1">
                <a:alpha val="30000"/>
              </a:schemeClr>
            </a:solidFill>
          </a:ln>
        </p:spPr>
      </p:pic>
      <p:pic>
        <p:nvPicPr>
          <p:cNvPr id="7" name="Picture 6" descr="AGSSS.jpg">
            <a:extLst>
              <a:ext uri="{FF2B5EF4-FFF2-40B4-BE49-F238E27FC236}">
                <a16:creationId xmlns:a16="http://schemas.microsoft.com/office/drawing/2014/main" id="{23C27761-F23B-4C4C-B6C6-464D2000AD6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5400000">
            <a:off x="1085528" y="3169208"/>
            <a:ext cx="2085464" cy="1793701"/>
          </a:xfrm>
          <a:prstGeom prst="rect">
            <a:avLst/>
          </a:prstGeom>
          <a:ln>
            <a:solidFill>
              <a:schemeClr val="tx1">
                <a:alpha val="30000"/>
              </a:schemeClr>
            </a:solidFill>
          </a:ln>
          <a:effectLst/>
        </p:spPr>
      </p:pic>
      <p:sp>
        <p:nvSpPr>
          <p:cNvPr id="2" name="Title 1">
            <a:extLst>
              <a:ext uri="{FF2B5EF4-FFF2-40B4-BE49-F238E27FC236}">
                <a16:creationId xmlns:a16="http://schemas.microsoft.com/office/drawing/2014/main" id="{5779E576-7C21-3D45-9B4A-19B12550CF62}"/>
              </a:ext>
            </a:extLst>
          </p:cNvPr>
          <p:cNvSpPr>
            <a:spLocks noGrp="1"/>
          </p:cNvSpPr>
          <p:nvPr>
            <p:ph type="title"/>
          </p:nvPr>
        </p:nvSpPr>
        <p:spPr>
          <a:xfrm>
            <a:off x="827000" y="310831"/>
            <a:ext cx="8142891" cy="1325563"/>
          </a:xfrm>
          <a:solidFill>
            <a:schemeClr val="bg1">
              <a:alpha val="60000"/>
            </a:schemeClr>
          </a:solidFill>
        </p:spPr>
        <p:txBody>
          <a:bodyPr>
            <a:normAutofit/>
          </a:bodyPr>
          <a:lstStyle/>
          <a:p>
            <a:r>
              <a:rPr lang="en-US" sz="2800" dirty="0"/>
              <a:t>Eight years of oxygenation have provided a unique opportunity to analyze these factors on a whole-ecosystem scale</a:t>
            </a:r>
          </a:p>
        </p:txBody>
      </p:sp>
      <p:grpSp>
        <p:nvGrpSpPr>
          <p:cNvPr id="26" name="Group 25">
            <a:extLst>
              <a:ext uri="{FF2B5EF4-FFF2-40B4-BE49-F238E27FC236}">
                <a16:creationId xmlns:a16="http://schemas.microsoft.com/office/drawing/2014/main" id="{353C5325-E077-164F-B5FD-6224511CC86E}"/>
              </a:ext>
            </a:extLst>
          </p:cNvPr>
          <p:cNvGrpSpPr/>
          <p:nvPr/>
        </p:nvGrpSpPr>
        <p:grpSpPr>
          <a:xfrm>
            <a:off x="6541478" y="1895251"/>
            <a:ext cx="2760105" cy="2768399"/>
            <a:chOff x="4615972" y="2073644"/>
            <a:chExt cx="2538612" cy="2546240"/>
          </a:xfrm>
        </p:grpSpPr>
        <p:pic>
          <p:nvPicPr>
            <p:cNvPr id="20" name="Picture 19" descr="A picture containing grass, black, sitting, standing&#10;&#10;Description automatically generated">
              <a:extLst>
                <a:ext uri="{FF2B5EF4-FFF2-40B4-BE49-F238E27FC236}">
                  <a16:creationId xmlns:a16="http://schemas.microsoft.com/office/drawing/2014/main" id="{4439E67A-169E-A34B-9EC5-C4A2549B7AE7}"/>
                </a:ext>
              </a:extLst>
            </p:cNvPr>
            <p:cNvPicPr>
              <a:picLocks noChangeAspect="1"/>
            </p:cNvPicPr>
            <p:nvPr/>
          </p:nvPicPr>
          <p:blipFill rotWithShape="1">
            <a:blip r:embed="rId8"/>
            <a:srcRect r="36577"/>
            <a:stretch/>
          </p:blipFill>
          <p:spPr>
            <a:xfrm>
              <a:off x="4615972" y="2073644"/>
              <a:ext cx="1899128" cy="2546240"/>
            </a:xfrm>
            <a:prstGeom prst="rect">
              <a:avLst/>
            </a:prstGeom>
          </p:spPr>
        </p:pic>
        <p:pic>
          <p:nvPicPr>
            <p:cNvPr id="24" name="Picture 23" descr="A picture containing outdoor, grass, bird, standing&#10;&#10;Description automatically generated">
              <a:extLst>
                <a:ext uri="{FF2B5EF4-FFF2-40B4-BE49-F238E27FC236}">
                  <a16:creationId xmlns:a16="http://schemas.microsoft.com/office/drawing/2014/main" id="{812FFBE6-8689-D244-8BC4-CFD635A4507B}"/>
                </a:ext>
              </a:extLst>
            </p:cNvPr>
            <p:cNvPicPr>
              <a:picLocks noChangeAspect="1"/>
            </p:cNvPicPr>
            <p:nvPr/>
          </p:nvPicPr>
          <p:blipFill rotWithShape="1">
            <a:blip r:embed="rId9"/>
            <a:srcRect l="62032" r="14375"/>
            <a:stretch/>
          </p:blipFill>
          <p:spPr>
            <a:xfrm>
              <a:off x="6448122" y="2073644"/>
              <a:ext cx="706462" cy="2546240"/>
            </a:xfrm>
            <a:prstGeom prst="rect">
              <a:avLst/>
            </a:prstGeom>
          </p:spPr>
        </p:pic>
        <p:sp>
          <p:nvSpPr>
            <p:cNvPr id="25" name="Freeform 24">
              <a:extLst>
                <a:ext uri="{FF2B5EF4-FFF2-40B4-BE49-F238E27FC236}">
                  <a16:creationId xmlns:a16="http://schemas.microsoft.com/office/drawing/2014/main" id="{4C19F9F7-9F9E-D649-9104-FBC6A0E27711}"/>
                </a:ext>
              </a:extLst>
            </p:cNvPr>
            <p:cNvSpPr/>
            <p:nvPr/>
          </p:nvSpPr>
          <p:spPr>
            <a:xfrm>
              <a:off x="5764949" y="2740139"/>
              <a:ext cx="434922" cy="121974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3185C2-DB62-D344-A734-B8F2817E1E93}"/>
                </a:ext>
              </a:extLst>
            </p:cNvPr>
            <p:cNvSpPr txBox="1"/>
            <p:nvPr/>
          </p:nvSpPr>
          <p:spPr>
            <a:xfrm>
              <a:off x="4711827" y="2232999"/>
              <a:ext cx="2156118" cy="594464"/>
            </a:xfrm>
            <a:prstGeom prst="rect">
              <a:avLst/>
            </a:prstGeom>
            <a:noFill/>
          </p:spPr>
          <p:txBody>
            <a:bodyPr wrap="square" rtlCol="0">
              <a:spAutoFit/>
            </a:bodyPr>
            <a:lstStyle/>
            <a:p>
              <a:pPr>
                <a:defRPr/>
              </a:pPr>
              <a:r>
                <a:rPr lang="en-US" dirty="0">
                  <a:solidFill>
                    <a:prstClr val="white"/>
                  </a:solidFill>
                  <a:latin typeface="Century Gothic" panose="020B0502020202020204" pitchFamily="34" charset="0"/>
                </a:rPr>
                <a:t>Falling Creek Reservoir</a:t>
              </a:r>
            </a:p>
          </p:txBody>
        </p:sp>
      </p:grpSp>
      <p:grpSp>
        <p:nvGrpSpPr>
          <p:cNvPr id="29" name="Group 28">
            <a:extLst>
              <a:ext uri="{FF2B5EF4-FFF2-40B4-BE49-F238E27FC236}">
                <a16:creationId xmlns:a16="http://schemas.microsoft.com/office/drawing/2014/main" id="{B129ECDD-40BF-184B-86CD-06D191C6E6E3}"/>
              </a:ext>
            </a:extLst>
          </p:cNvPr>
          <p:cNvGrpSpPr/>
          <p:nvPr/>
        </p:nvGrpSpPr>
        <p:grpSpPr>
          <a:xfrm>
            <a:off x="8122179" y="4730529"/>
            <a:ext cx="1557509" cy="369332"/>
            <a:chOff x="6601656" y="4845705"/>
            <a:chExt cx="1557509" cy="369332"/>
          </a:xfrm>
        </p:grpSpPr>
        <p:cxnSp>
          <p:nvCxnSpPr>
            <p:cNvPr id="27" name="Straight Connector 26">
              <a:extLst>
                <a:ext uri="{FF2B5EF4-FFF2-40B4-BE49-F238E27FC236}">
                  <a16:creationId xmlns:a16="http://schemas.microsoft.com/office/drawing/2014/main" id="{B32BB7C1-60A3-2844-A1A6-1FE03E965C20}"/>
                </a:ext>
              </a:extLst>
            </p:cNvPr>
            <p:cNvCxnSpPr>
              <a:cxnSpLocks/>
            </p:cNvCxnSpPr>
            <p:nvPr/>
          </p:nvCxnSpPr>
          <p:spPr>
            <a:xfrm>
              <a:off x="6601656" y="4845705"/>
              <a:ext cx="1184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56420-0A6B-C04D-A4EC-499F9BD29AA5}"/>
                </a:ext>
              </a:extLst>
            </p:cNvPr>
            <p:cNvSpPr txBox="1"/>
            <p:nvPr/>
          </p:nvSpPr>
          <p:spPr>
            <a:xfrm>
              <a:off x="6739571" y="4845705"/>
              <a:ext cx="1419594" cy="369332"/>
            </a:xfrm>
            <a:prstGeom prst="rect">
              <a:avLst/>
            </a:prstGeom>
            <a:noFill/>
          </p:spPr>
          <p:txBody>
            <a:bodyPr wrap="square" rtlCol="0">
              <a:spAutoFit/>
            </a:bodyPr>
            <a:lstStyle/>
            <a:p>
              <a:pPr algn="ctr"/>
              <a:r>
                <a:rPr lang="en-US" dirty="0"/>
                <a:t>1 km</a:t>
              </a:r>
            </a:p>
          </p:txBody>
        </p:sp>
      </p:grpSp>
      <p:pic>
        <p:nvPicPr>
          <p:cNvPr id="35" name="Picture 34" descr="A close up of a logo&#10;&#10;Description automatically generated">
            <a:extLst>
              <a:ext uri="{FF2B5EF4-FFF2-40B4-BE49-F238E27FC236}">
                <a16:creationId xmlns:a16="http://schemas.microsoft.com/office/drawing/2014/main" id="{40BD7A32-9639-3F4F-9D36-7BBB9B68633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70873" y="4056273"/>
            <a:ext cx="353029" cy="510130"/>
          </a:xfrm>
          <a:prstGeom prst="rect">
            <a:avLst/>
          </a:prstGeom>
        </p:spPr>
      </p:pic>
      <p:pic>
        <p:nvPicPr>
          <p:cNvPr id="36" name="Picture 35">
            <a:extLst>
              <a:ext uri="{FF2B5EF4-FFF2-40B4-BE49-F238E27FC236}">
                <a16:creationId xmlns:a16="http://schemas.microsoft.com/office/drawing/2014/main" id="{4608CB96-9E52-C949-9F06-6913471E148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
                    </a14:imgEffect>
                    <a14:imgEffect>
                      <a14:brightnessContrast contrast="43000"/>
                    </a14:imgEffect>
                  </a14:imgLayer>
                </a14:imgProps>
              </a:ext>
            </a:extLst>
          </a:blip>
          <a:stretch>
            <a:fillRect/>
          </a:stretch>
        </p:blipFill>
        <p:spPr>
          <a:xfrm>
            <a:off x="1971495" y="1851193"/>
            <a:ext cx="2805236" cy="467540"/>
          </a:xfrm>
          <a:prstGeom prst="rect">
            <a:avLst/>
          </a:prstGeom>
        </p:spPr>
      </p:pic>
    </p:spTree>
    <p:custDataLst>
      <p:tags r:id="rId1"/>
    </p:custDataLst>
    <p:extLst>
      <p:ext uri="{BB962C8B-B14F-4D97-AF65-F5344CB8AC3E}">
        <p14:creationId xmlns:p14="http://schemas.microsoft.com/office/powerpoint/2010/main" val="2904499661"/>
      </p:ext>
    </p:extLst>
  </p:cSld>
  <p:clrMapOvr>
    <a:masterClrMapping/>
  </p:clrMapOvr>
  <mc:AlternateContent xmlns:mc="http://schemas.openxmlformats.org/markup-compatibility/2006" xmlns:p14="http://schemas.microsoft.com/office/powerpoint/2010/main">
    <mc:Choice Requires="p14">
      <p:transition spd="slow" p14:dur="2000" advTm="59298"/>
    </mc:Choice>
    <mc:Fallback xmlns="">
      <p:transition spd="slow" advTm="59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73E7E2D-81D4-E146-AF73-8AD8FF1BA3CA}"/>
              </a:ext>
            </a:extLst>
          </p:cNvPr>
          <p:cNvGrpSpPr/>
          <p:nvPr/>
        </p:nvGrpSpPr>
        <p:grpSpPr>
          <a:xfrm>
            <a:off x="2852348" y="1826905"/>
            <a:ext cx="6341584" cy="4917333"/>
            <a:chOff x="1210493" y="1834207"/>
            <a:chExt cx="6341584" cy="4917333"/>
          </a:xfrm>
        </p:grpSpPr>
        <p:pic>
          <p:nvPicPr>
            <p:cNvPr id="9" name="Picture 8">
              <a:extLst>
                <a:ext uri="{FF2B5EF4-FFF2-40B4-BE49-F238E27FC236}">
                  <a16:creationId xmlns:a16="http://schemas.microsoft.com/office/drawing/2014/main" id="{060625F1-93C7-BA45-8F0B-68AFA977C002}"/>
                </a:ext>
              </a:extLst>
            </p:cNvPr>
            <p:cNvPicPr>
              <a:picLocks noChangeAspect="1"/>
            </p:cNvPicPr>
            <p:nvPr/>
          </p:nvPicPr>
          <p:blipFill>
            <a:blip r:embed="rId3"/>
            <a:stretch>
              <a:fillRect/>
            </a:stretch>
          </p:blipFill>
          <p:spPr>
            <a:xfrm>
              <a:off x="1210493" y="1995352"/>
              <a:ext cx="6341584" cy="4756188"/>
            </a:xfrm>
            <a:prstGeom prst="rect">
              <a:avLst/>
            </a:prstGeom>
          </p:spPr>
        </p:pic>
        <p:sp>
          <p:nvSpPr>
            <p:cNvPr id="5" name="TextBox 4">
              <a:extLst>
                <a:ext uri="{FF2B5EF4-FFF2-40B4-BE49-F238E27FC236}">
                  <a16:creationId xmlns:a16="http://schemas.microsoft.com/office/drawing/2014/main" id="{ED7A5269-6ABD-1541-8640-7B6E6608059B}"/>
                </a:ext>
              </a:extLst>
            </p:cNvPr>
            <p:cNvSpPr txBox="1"/>
            <p:nvPr/>
          </p:nvSpPr>
          <p:spPr>
            <a:xfrm>
              <a:off x="2457629" y="1834207"/>
              <a:ext cx="3701591" cy="461665"/>
            </a:xfrm>
            <a:prstGeom prst="rect">
              <a:avLst/>
            </a:prstGeom>
            <a:solidFill>
              <a:schemeClr val="bg1"/>
            </a:solidFill>
          </p:spPr>
          <p:txBody>
            <a:bodyPr wrap="none" rtlCol="0">
              <a:spAutoFit/>
            </a:bodyPr>
            <a:lstStyle/>
            <a:p>
              <a:r>
                <a:rPr lang="en-US" sz="2400" dirty="0"/>
                <a:t>Falling Creek Reservoir 2018</a:t>
              </a:r>
            </a:p>
          </p:txBody>
        </p:sp>
        <p:sp>
          <p:nvSpPr>
            <p:cNvPr id="10" name="TextBox 9">
              <a:extLst>
                <a:ext uri="{FF2B5EF4-FFF2-40B4-BE49-F238E27FC236}">
                  <a16:creationId xmlns:a16="http://schemas.microsoft.com/office/drawing/2014/main" id="{612E479F-0B01-1346-BF4D-6B541E22236A}"/>
                </a:ext>
              </a:extLst>
            </p:cNvPr>
            <p:cNvSpPr txBox="1"/>
            <p:nvPr/>
          </p:nvSpPr>
          <p:spPr>
            <a:xfrm>
              <a:off x="4034150" y="2518965"/>
              <a:ext cx="548548" cy="369332"/>
            </a:xfrm>
            <a:prstGeom prst="rect">
              <a:avLst/>
            </a:prstGeom>
            <a:noFill/>
          </p:spPr>
          <p:txBody>
            <a:bodyPr wrap="none" rtlCol="0">
              <a:spAutoFit/>
            </a:bodyPr>
            <a:lstStyle/>
            <a:p>
              <a:r>
                <a:rPr lang="en-US" b="1" dirty="0">
                  <a:solidFill>
                    <a:schemeClr val="bg1"/>
                  </a:solidFill>
                </a:rPr>
                <a:t>OFF</a:t>
              </a:r>
            </a:p>
          </p:txBody>
        </p:sp>
        <p:sp>
          <p:nvSpPr>
            <p:cNvPr id="11" name="TextBox 10">
              <a:extLst>
                <a:ext uri="{FF2B5EF4-FFF2-40B4-BE49-F238E27FC236}">
                  <a16:creationId xmlns:a16="http://schemas.microsoft.com/office/drawing/2014/main" id="{760F90C5-AB57-D542-9950-20C82EA92806}"/>
                </a:ext>
              </a:extLst>
            </p:cNvPr>
            <p:cNvSpPr txBox="1"/>
            <p:nvPr/>
          </p:nvSpPr>
          <p:spPr>
            <a:xfrm>
              <a:off x="2457629" y="2507084"/>
              <a:ext cx="492443" cy="369332"/>
            </a:xfrm>
            <a:prstGeom prst="rect">
              <a:avLst/>
            </a:prstGeom>
            <a:noFill/>
          </p:spPr>
          <p:txBody>
            <a:bodyPr wrap="none" rtlCol="0">
              <a:spAutoFit/>
            </a:bodyPr>
            <a:lstStyle/>
            <a:p>
              <a:r>
                <a:rPr lang="en-US" b="1" dirty="0">
                  <a:solidFill>
                    <a:schemeClr val="bg1"/>
                  </a:solidFill>
                </a:rPr>
                <a:t>ON</a:t>
              </a:r>
            </a:p>
          </p:txBody>
        </p:sp>
      </p:grpSp>
      <p:sp>
        <p:nvSpPr>
          <p:cNvPr id="13" name="Rectangle 12">
            <a:extLst>
              <a:ext uri="{FF2B5EF4-FFF2-40B4-BE49-F238E27FC236}">
                <a16:creationId xmlns:a16="http://schemas.microsoft.com/office/drawing/2014/main" id="{552AC9DE-BC52-004C-8A48-ABD72BF9788C}"/>
              </a:ext>
            </a:extLst>
          </p:cNvPr>
          <p:cNvSpPr/>
          <p:nvPr/>
        </p:nvSpPr>
        <p:spPr>
          <a:xfrm>
            <a:off x="506854" y="476317"/>
            <a:ext cx="10601413" cy="954107"/>
          </a:xfrm>
          <a:prstGeom prst="rect">
            <a:avLst/>
          </a:prstGeom>
        </p:spPr>
        <p:txBody>
          <a:bodyPr wrap="square">
            <a:spAutoFit/>
          </a:bodyPr>
          <a:lstStyle/>
          <a:p>
            <a:r>
              <a:rPr lang="en-US" sz="2800" dirty="0">
                <a:latin typeface="Century Gothic" panose="020B0502020202020204" pitchFamily="34" charset="0"/>
                <a:ea typeface="+mj-ea"/>
                <a:cs typeface="+mj-cs"/>
              </a:rPr>
              <a:t>Oxygenation is effective at increasing hypolimnetic oxygen concentrations </a:t>
            </a:r>
          </a:p>
        </p:txBody>
      </p:sp>
    </p:spTree>
    <p:extLst>
      <p:ext uri="{BB962C8B-B14F-4D97-AF65-F5344CB8AC3E}">
        <p14:creationId xmlns:p14="http://schemas.microsoft.com/office/powerpoint/2010/main" val="113050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5DBD9E-F588-0049-9CAC-DD7E9CB7515B}"/>
              </a:ext>
            </a:extLst>
          </p:cNvPr>
          <p:cNvPicPr>
            <a:picLocks noChangeAspect="1"/>
          </p:cNvPicPr>
          <p:nvPr/>
        </p:nvPicPr>
        <p:blipFill>
          <a:blip r:embed="rId3"/>
          <a:srcRect/>
          <a:stretch/>
        </p:blipFill>
        <p:spPr>
          <a:xfrm>
            <a:off x="280001" y="1690688"/>
            <a:ext cx="7443205" cy="4962137"/>
          </a:xfrm>
          <a:prstGeom prst="rect">
            <a:avLst/>
          </a:prstGeom>
        </p:spPr>
      </p:pic>
      <p:sp>
        <p:nvSpPr>
          <p:cNvPr id="2" name="Title 1">
            <a:extLst>
              <a:ext uri="{FF2B5EF4-FFF2-40B4-BE49-F238E27FC236}">
                <a16:creationId xmlns:a16="http://schemas.microsoft.com/office/drawing/2014/main" id="{F0DB7728-0401-3C43-AB21-486511B588F1}"/>
              </a:ext>
            </a:extLst>
          </p:cNvPr>
          <p:cNvSpPr>
            <a:spLocks noGrp="1"/>
          </p:cNvSpPr>
          <p:nvPr>
            <p:ph type="title"/>
          </p:nvPr>
        </p:nvSpPr>
        <p:spPr/>
        <p:txBody>
          <a:bodyPr>
            <a:noAutofit/>
          </a:bodyPr>
          <a:lstStyle/>
          <a:p>
            <a:r>
              <a:rPr lang="en-US" sz="3600" dirty="0"/>
              <a:t>Oxygen manipulations disentangled seasonal correlation between temperature and oxygen </a:t>
            </a:r>
          </a:p>
        </p:txBody>
      </p:sp>
      <p:sp>
        <p:nvSpPr>
          <p:cNvPr id="3" name="Rectangle 2">
            <a:extLst>
              <a:ext uri="{FF2B5EF4-FFF2-40B4-BE49-F238E27FC236}">
                <a16:creationId xmlns:a16="http://schemas.microsoft.com/office/drawing/2014/main" id="{515F3784-92A0-A545-A28D-BDB7329FD607}"/>
              </a:ext>
            </a:extLst>
          </p:cNvPr>
          <p:cNvSpPr/>
          <p:nvPr/>
        </p:nvSpPr>
        <p:spPr>
          <a:xfrm>
            <a:off x="876093" y="1823204"/>
            <a:ext cx="5588000" cy="4197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954DAC-3806-A545-B9F9-B424C5158CB5}"/>
              </a:ext>
            </a:extLst>
          </p:cNvPr>
          <p:cNvSpPr/>
          <p:nvPr/>
        </p:nvSpPr>
        <p:spPr>
          <a:xfrm>
            <a:off x="6655779" y="2581503"/>
            <a:ext cx="1632759" cy="2661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2184097-AF04-E44D-99F3-209BD9826869}"/>
              </a:ext>
            </a:extLst>
          </p:cNvPr>
          <p:cNvCxnSpPr>
            <a:cxnSpLocks/>
          </p:cNvCxnSpPr>
          <p:nvPr/>
        </p:nvCxnSpPr>
        <p:spPr>
          <a:xfrm>
            <a:off x="1129640" y="2575789"/>
            <a:ext cx="4815416" cy="31919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95C58B-C98E-0649-B927-BA07BD90CD65}"/>
              </a:ext>
            </a:extLst>
          </p:cNvPr>
          <p:cNvSpPr txBox="1"/>
          <p:nvPr/>
        </p:nvSpPr>
        <p:spPr>
          <a:xfrm>
            <a:off x="1284514" y="2286927"/>
            <a:ext cx="776175" cy="369332"/>
          </a:xfrm>
          <a:prstGeom prst="rect">
            <a:avLst/>
          </a:prstGeom>
          <a:noFill/>
        </p:spPr>
        <p:txBody>
          <a:bodyPr wrap="none" rtlCol="0">
            <a:spAutoFit/>
          </a:bodyPr>
          <a:lstStyle/>
          <a:p>
            <a:r>
              <a:rPr lang="en-US" dirty="0"/>
              <a:t>Spring</a:t>
            </a:r>
          </a:p>
        </p:txBody>
      </p:sp>
      <p:sp>
        <p:nvSpPr>
          <p:cNvPr id="6" name="TextBox 5">
            <a:extLst>
              <a:ext uri="{FF2B5EF4-FFF2-40B4-BE49-F238E27FC236}">
                <a16:creationId xmlns:a16="http://schemas.microsoft.com/office/drawing/2014/main" id="{11510369-EB3A-A840-A0C5-860C08F8F01B}"/>
              </a:ext>
            </a:extLst>
          </p:cNvPr>
          <p:cNvSpPr txBox="1"/>
          <p:nvPr/>
        </p:nvSpPr>
        <p:spPr>
          <a:xfrm>
            <a:off x="5309035" y="4873728"/>
            <a:ext cx="976549" cy="369332"/>
          </a:xfrm>
          <a:prstGeom prst="rect">
            <a:avLst/>
          </a:prstGeom>
          <a:noFill/>
        </p:spPr>
        <p:txBody>
          <a:bodyPr wrap="none" rtlCol="0">
            <a:spAutoFit/>
          </a:bodyPr>
          <a:lstStyle/>
          <a:p>
            <a:r>
              <a:rPr lang="en-US" dirty="0"/>
              <a:t>Summer</a:t>
            </a:r>
          </a:p>
        </p:txBody>
      </p:sp>
      <p:cxnSp>
        <p:nvCxnSpPr>
          <p:cNvPr id="10" name="Straight Arrow Connector 9">
            <a:extLst>
              <a:ext uri="{FF2B5EF4-FFF2-40B4-BE49-F238E27FC236}">
                <a16:creationId xmlns:a16="http://schemas.microsoft.com/office/drawing/2014/main" id="{52990570-48BE-0245-B244-2633F35D59DD}"/>
              </a:ext>
            </a:extLst>
          </p:cNvPr>
          <p:cNvCxnSpPr>
            <a:cxnSpLocks/>
          </p:cNvCxnSpPr>
          <p:nvPr/>
        </p:nvCxnSpPr>
        <p:spPr>
          <a:xfrm>
            <a:off x="2060689" y="2786516"/>
            <a:ext cx="3184937" cy="208721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9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p:bldP spid="4" grpId="1"/>
      <p:bldP spid="6" grpId="0"/>
      <p:bldP spid="6"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8.4|14.2|16.3|7.1|8.3"/>
</p:tagLst>
</file>

<file path=ppt/tags/tag2.xml><?xml version="1.0" encoding="utf-8"?>
<p:tagLst xmlns:a="http://schemas.openxmlformats.org/drawingml/2006/main" xmlns:r="http://schemas.openxmlformats.org/officeDocument/2006/relationships" xmlns:p="http://schemas.openxmlformats.org/presentationml/2006/main">
  <p:tag name="TIMING" val="|9.1|8.6"/>
</p:tagLst>
</file>

<file path=ppt/tags/tag3.xml><?xml version="1.0" encoding="utf-8"?>
<p:tagLst xmlns:a="http://schemas.openxmlformats.org/drawingml/2006/main" xmlns:r="http://schemas.openxmlformats.org/officeDocument/2006/relationships" xmlns:p="http://schemas.openxmlformats.org/presentationml/2006/main">
  <p:tag name="TIMING" val="|13.2|11|11"/>
</p:tagLst>
</file>

<file path=ppt/tags/tag4.xml><?xml version="1.0" encoding="utf-8"?>
<p:tagLst xmlns:a="http://schemas.openxmlformats.org/drawingml/2006/main" xmlns:r="http://schemas.openxmlformats.org/officeDocument/2006/relationships" xmlns:p="http://schemas.openxmlformats.org/presentationml/2006/main">
  <p:tag name="TIMING" val="|0.9|4.9|8.7|41.9|0.6|0.6|20.2"/>
</p:tagLst>
</file>

<file path=ppt/tags/tag5.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28514</TotalTime>
  <Words>1970</Words>
  <Application>Microsoft Macintosh PowerPoint</Application>
  <PresentationFormat>Widescreen</PresentationFormat>
  <Paragraphs>144</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Century Gothic</vt:lpstr>
      <vt:lpstr>Office Theme</vt:lpstr>
      <vt:lpstr>INTEGRATED WHOLE-ECOSYSTEM EXPERIMENTS AND ECOSYSTEM MODELING REVEAL THAT SEASONAL OXYGEN DEPLETION IS DRIVEN PRIMARILY BY TEMPERATURE IN A EUTROPHIC RESERVOIR   Abigail Lewis, Ryan McClure, Paul Hanson, and Cayelan Carey</vt:lpstr>
      <vt:lpstr>Hypolimnetic oxygen demand is closely tied to water quality and carbon cycling</vt:lpstr>
      <vt:lpstr>Oxygen demand (both biological and chemical) is dependent on temperature and ambient oxygen concentrations, among other factors</vt:lpstr>
      <vt:lpstr>Changes in climate and land use are driving divergent trends in oxygen demand</vt:lpstr>
      <vt:lpstr>PowerPoint Presentation</vt:lpstr>
      <vt:lpstr>PowerPoint Presentation</vt:lpstr>
      <vt:lpstr>Eight years of oxygenation have provided a unique opportunity to analyze these factors on a whole-ecosystem scale</vt:lpstr>
      <vt:lpstr>PowerPoint Presentation</vt:lpstr>
      <vt:lpstr>Oxygen manipulations disentangled seasonal correlation between temperature and oxygen </vt:lpstr>
      <vt:lpstr>Volume-weighted hypolimnetic dissolved oxygen and temperature were calculated using twice-weekly high-frequency depth profiles</vt:lpstr>
      <vt:lpstr>Alternative model structures test the importance of two drivers of oxygen demand</vt:lpstr>
      <vt:lpstr>Temperature-only model outperforms oxygen-only model and full model in test years</vt:lpstr>
      <vt:lpstr>Temperature-only model outperforms oxygen-only model and full model in test years</vt:lpstr>
      <vt:lpstr>Oxygen concentration may be an important driver of oxygen demand in the absence of oxygenation</vt:lpstr>
      <vt:lpstr>Conclusions</vt:lpstr>
      <vt:lpstr>PowerPoint Presentation</vt:lpstr>
      <vt:lpstr>PowerPoint Presentation</vt:lpstr>
      <vt:lpstr>PowerPoint Presentation</vt:lpstr>
      <vt:lpstr>Heterogeneous global changes have led to uncertainty about future oxygen dynamics</vt:lpstr>
      <vt:lpstr>Changes in climate and land use are driving heterogeneous trends in oxygen demand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Near-term, iterative forecasts highlight the relative importance of two drivers for dynamic oxygen concentrations in a drinking water reservoir</dc:title>
  <dc:creator>Abby Lewis</dc:creator>
  <cp:lastModifiedBy>Abby Lewis</cp:lastModifiedBy>
  <cp:revision>155</cp:revision>
  <dcterms:created xsi:type="dcterms:W3CDTF">2020-11-06T16:08:19Z</dcterms:created>
  <dcterms:modified xsi:type="dcterms:W3CDTF">2021-06-18T15:40:40Z</dcterms:modified>
</cp:coreProperties>
</file>